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League Spartan"/>
      <p:regular r:id="rId16"/>
      <p:bold r:id="rId17"/>
    </p:embeddedFont>
    <p:embeddedFont>
      <p:font typeface="Arimo"/>
      <p:bold r:id="rId18"/>
      <p:boldItalic r:id="rId19"/>
    </p:embeddedFont>
    <p:embeddedFont>
      <p:font typeface="PT Sans Narrow"/>
      <p:regular r:id="rId20"/>
      <p:bold r:id="rId21"/>
    </p:embeddedFont>
    <p:embeddedFont>
      <p:font typeface="Inter"/>
      <p:regular r:id="rId22"/>
      <p:bold r:id="rId23"/>
      <p:italic r:id="rId24"/>
      <p:boldItalic r:id="rId25"/>
    </p:embeddedFont>
    <p:embeddedFont>
      <p:font typeface="Montserrat Light"/>
      <p:regular r:id="rId26"/>
      <p:bold r:id="rId27"/>
      <p:italic r:id="rId28"/>
      <p:boldItalic r:id="rId29"/>
    </p:embeddedFont>
    <p:embeddedFont>
      <p:font typeface="Oswald"/>
      <p:bold r:id="rId30"/>
    </p:embeddedFont>
    <p:embeddedFont>
      <p:font typeface="DM Sans"/>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Narrow-regular.fntdata"/><Relationship Id="rId22" Type="http://schemas.openxmlformats.org/officeDocument/2006/relationships/font" Target="fonts/Inter-regular.fntdata"/><Relationship Id="rId21" Type="http://schemas.openxmlformats.org/officeDocument/2006/relationships/font" Target="fonts/PTSansNarrow-bold.fntdata"/><Relationship Id="rId24" Type="http://schemas.openxmlformats.org/officeDocument/2006/relationships/font" Target="fonts/Inter-italic.fntdata"/><Relationship Id="rId23"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regular.fntdata"/><Relationship Id="rId25" Type="http://schemas.openxmlformats.org/officeDocument/2006/relationships/font" Target="fonts/Inter-boldItalic.fntdata"/><Relationship Id="rId28" Type="http://schemas.openxmlformats.org/officeDocument/2006/relationships/font" Target="fonts/MontserratLight-italic.fntdata"/><Relationship Id="rId27" Type="http://schemas.openxmlformats.org/officeDocument/2006/relationships/font" Target="fonts/Montserrat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regular.fntdata"/><Relationship Id="rId30" Type="http://schemas.openxmlformats.org/officeDocument/2006/relationships/font" Target="fonts/Oswald-bold.fntdata"/><Relationship Id="rId11" Type="http://schemas.openxmlformats.org/officeDocument/2006/relationships/slide" Target="slides/slide6.xml"/><Relationship Id="rId33" Type="http://schemas.openxmlformats.org/officeDocument/2006/relationships/font" Target="fonts/DMSans-italic.fntdata"/><Relationship Id="rId10" Type="http://schemas.openxmlformats.org/officeDocument/2006/relationships/slide" Target="slides/slide5.xml"/><Relationship Id="rId32" Type="http://schemas.openxmlformats.org/officeDocument/2006/relationships/font" Target="fonts/DMSans-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DMSans-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font" Target="fonts/LeagueSpartan-bold.fntdata"/><Relationship Id="rId16" Type="http://schemas.openxmlformats.org/officeDocument/2006/relationships/font" Target="fonts/LeagueSpartan-regular.fntdata"/><Relationship Id="rId38" Type="http://schemas.openxmlformats.org/officeDocument/2006/relationships/font" Target="fonts/OpenSans-boldItalic.fntdata"/><Relationship Id="rId19" Type="http://schemas.openxmlformats.org/officeDocument/2006/relationships/font" Target="fonts/Arimo-boldItalic.fntdata"/><Relationship Id="rId18" Type="http://schemas.openxmlformats.org/officeDocument/2006/relationships/font" Target="fonts/Arim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203311580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2f203311580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f203311580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f203311580_2_2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203311580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2f203311580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f203311580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2f203311580_2_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f203311580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2f203311580_2_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203311580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2f203311580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203311580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f203311580_2_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f203311580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f203311580_2_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203311580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f203311580_2_1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203311580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f203311580_2_2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5" name="Shape 65"/>
        <p:cNvGrpSpPr/>
        <p:nvPr/>
      </p:nvGrpSpPr>
      <p:grpSpPr>
        <a:xfrm>
          <a:off x="0" y="0"/>
          <a:ext cx="0" cy="0"/>
          <a:chOff x="0" y="0"/>
          <a:chExt cx="0" cy="0"/>
        </a:xfrm>
      </p:grpSpPr>
      <p:sp>
        <p:nvSpPr>
          <p:cNvPr id="66" name="Google Shape;66;p13"/>
          <p:cNvSpPr/>
          <p:nvPr/>
        </p:nvSpPr>
        <p:spPr>
          <a:xfrm>
            <a:off x="191690" y="188119"/>
            <a:ext cx="8760619" cy="4767263"/>
          </a:xfrm>
          <a:custGeom>
            <a:rect b="b" l="l" r="r" t="t"/>
            <a:pathLst>
              <a:path extrusionOk="0" h="9534525" w="17521238">
                <a:moveTo>
                  <a:pt x="0" y="0"/>
                </a:moveTo>
                <a:lnTo>
                  <a:pt x="17521238" y="0"/>
                </a:lnTo>
                <a:lnTo>
                  <a:pt x="17521238" y="9534524"/>
                </a:lnTo>
                <a:lnTo>
                  <a:pt x="0" y="9534524"/>
                </a:lnTo>
                <a:lnTo>
                  <a:pt x="0" y="0"/>
                </a:lnTo>
                <a:close/>
              </a:path>
            </a:pathLst>
          </a:custGeom>
          <a:blipFill rotWithShape="1">
            <a:blip r:embed="rId3">
              <a:alphaModFix amt="19999"/>
            </a:blip>
            <a:stretch>
              <a:fillRect b="-18910" l="0" r="0" t="-18910"/>
            </a:stretch>
          </a:blipFill>
          <a:ln>
            <a:noFill/>
          </a:ln>
        </p:spPr>
      </p:sp>
      <p:sp>
        <p:nvSpPr>
          <p:cNvPr id="67" name="Google Shape;67;p13"/>
          <p:cNvSpPr txBox="1"/>
          <p:nvPr/>
        </p:nvSpPr>
        <p:spPr>
          <a:xfrm>
            <a:off x="962881" y="1529140"/>
            <a:ext cx="6807600" cy="8004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0" i="0" lang="en" sz="5200" u="none" cap="none" strike="noStrike">
                <a:solidFill>
                  <a:srgbClr val="FFFFFF"/>
                </a:solidFill>
                <a:latin typeface="Arial"/>
                <a:ea typeface="Arial"/>
                <a:cs typeface="Arial"/>
                <a:sym typeface="Arial"/>
              </a:rPr>
              <a:t>Agile Board CLI</a:t>
            </a:r>
            <a:endParaRPr sz="700"/>
          </a:p>
        </p:txBody>
      </p:sp>
      <p:sp>
        <p:nvSpPr>
          <p:cNvPr id="68" name="Google Shape;68;p13"/>
          <p:cNvSpPr txBox="1"/>
          <p:nvPr/>
        </p:nvSpPr>
        <p:spPr>
          <a:xfrm>
            <a:off x="962881" y="917200"/>
            <a:ext cx="6807600" cy="215400"/>
          </a:xfrm>
          <a:prstGeom prst="rect">
            <a:avLst/>
          </a:prstGeom>
          <a:noFill/>
          <a:ln>
            <a:noFill/>
          </a:ln>
        </p:spPr>
        <p:txBody>
          <a:bodyPr anchorCtr="0" anchor="t" bIns="0" lIns="0" spcFirstLastPara="1" rIns="0" wrap="square" tIns="0">
            <a:spAutoFit/>
          </a:bodyPr>
          <a:lstStyle/>
          <a:p>
            <a:pPr indent="0" lvl="0" marL="0" marR="0" rtl="0" algn="l">
              <a:lnSpc>
                <a:spcPct val="139986"/>
              </a:lnSpc>
              <a:spcBef>
                <a:spcPts val="0"/>
              </a:spcBef>
              <a:spcAft>
                <a:spcPts val="0"/>
              </a:spcAft>
              <a:buNone/>
            </a:pPr>
            <a:r>
              <a:rPr b="0" i="0" lang="en" sz="1400" u="none" cap="none" strike="noStrike">
                <a:solidFill>
                  <a:srgbClr val="FFFFFF"/>
                </a:solidFill>
                <a:latin typeface="Arial"/>
                <a:ea typeface="Arial"/>
                <a:cs typeface="Arial"/>
                <a:sym typeface="Arial"/>
              </a:rPr>
              <a:t>EFFICIENT PROJECT MANAGEMENT </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0F0F"/>
        </a:solidFill>
      </p:bgPr>
    </p:bg>
    <p:spTree>
      <p:nvGrpSpPr>
        <p:cNvPr id="204" name="Shape 204"/>
        <p:cNvGrpSpPr/>
        <p:nvPr/>
      </p:nvGrpSpPr>
      <p:grpSpPr>
        <a:xfrm>
          <a:off x="0" y="0"/>
          <a:ext cx="0" cy="0"/>
          <a:chOff x="0" y="0"/>
          <a:chExt cx="0" cy="0"/>
        </a:xfrm>
      </p:grpSpPr>
      <p:sp>
        <p:nvSpPr>
          <p:cNvPr id="205" name="Google Shape;205;p22"/>
          <p:cNvSpPr/>
          <p:nvPr/>
        </p:nvSpPr>
        <p:spPr>
          <a:xfrm>
            <a:off x="7641679" y="2594749"/>
            <a:ext cx="170890" cy="170890"/>
          </a:xfrm>
          <a:custGeom>
            <a:rect b="b" l="l" r="r" t="t"/>
            <a:pathLst>
              <a:path extrusionOk="0" h="341781" w="341781">
                <a:moveTo>
                  <a:pt x="0" y="0"/>
                </a:moveTo>
                <a:lnTo>
                  <a:pt x="341781" y="0"/>
                </a:lnTo>
                <a:lnTo>
                  <a:pt x="341781" y="341781"/>
                </a:lnTo>
                <a:lnTo>
                  <a:pt x="0" y="341781"/>
                </a:lnTo>
                <a:lnTo>
                  <a:pt x="0" y="0"/>
                </a:lnTo>
                <a:close/>
              </a:path>
            </a:pathLst>
          </a:custGeom>
          <a:blipFill rotWithShape="1">
            <a:blip r:embed="rId3">
              <a:alphaModFix/>
            </a:blip>
            <a:stretch>
              <a:fillRect b="0" l="0" r="0" t="0"/>
            </a:stretch>
          </a:blipFill>
          <a:ln>
            <a:noFill/>
          </a:ln>
        </p:spPr>
      </p:sp>
      <p:sp>
        <p:nvSpPr>
          <p:cNvPr id="206" name="Google Shape;206;p22"/>
          <p:cNvSpPr/>
          <p:nvPr/>
        </p:nvSpPr>
        <p:spPr>
          <a:xfrm>
            <a:off x="-10186" y="0"/>
            <a:ext cx="5773110" cy="5143500"/>
          </a:xfrm>
          <a:custGeom>
            <a:rect b="b" l="l" r="r" t="t"/>
            <a:pathLst>
              <a:path extrusionOk="0" h="10287000" w="11546220">
                <a:moveTo>
                  <a:pt x="0" y="0"/>
                </a:moveTo>
                <a:lnTo>
                  <a:pt x="11546220" y="0"/>
                </a:lnTo>
                <a:lnTo>
                  <a:pt x="11546220" y="10287000"/>
                </a:lnTo>
                <a:lnTo>
                  <a:pt x="0" y="10287000"/>
                </a:lnTo>
                <a:lnTo>
                  <a:pt x="0" y="0"/>
                </a:lnTo>
                <a:close/>
              </a:path>
            </a:pathLst>
          </a:custGeom>
          <a:blipFill rotWithShape="1">
            <a:blip r:embed="rId4">
              <a:alphaModFix/>
            </a:blip>
            <a:stretch>
              <a:fillRect b="0" l="-37757" r="-4788" t="0"/>
            </a:stretch>
          </a:blipFill>
          <a:ln>
            <a:noFill/>
          </a:ln>
        </p:spPr>
      </p:sp>
      <p:sp>
        <p:nvSpPr>
          <p:cNvPr id="207" name="Google Shape;207;p22"/>
          <p:cNvSpPr txBox="1"/>
          <p:nvPr/>
        </p:nvSpPr>
        <p:spPr>
          <a:xfrm>
            <a:off x="3721391" y="2087558"/>
            <a:ext cx="4168879" cy="949643"/>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 sz="5600" u="none" cap="none" strike="noStrike">
                <a:solidFill>
                  <a:srgbClr val="EAEAE4"/>
                </a:solidFill>
                <a:latin typeface="League Spartan"/>
                <a:ea typeface="League Spartan"/>
                <a:cs typeface="League Spartan"/>
                <a:sym typeface="League Spartan"/>
              </a:rPr>
              <a:t>Thank you</a:t>
            </a:r>
            <a:endParaRPr sz="700"/>
          </a:p>
        </p:txBody>
      </p:sp>
      <p:cxnSp>
        <p:nvCxnSpPr>
          <p:cNvPr id="208" name="Google Shape;208;p22"/>
          <p:cNvCxnSpPr/>
          <p:nvPr/>
        </p:nvCxnSpPr>
        <p:spPr>
          <a:xfrm rot="5400000">
            <a:off x="5025018" y="737906"/>
            <a:ext cx="1490100" cy="0"/>
          </a:xfrm>
          <a:prstGeom prst="straightConnector1">
            <a:avLst/>
          </a:prstGeom>
          <a:noFill/>
          <a:ln cap="flat" cmpd="sng" w="28575">
            <a:solidFill>
              <a:srgbClr val="FFFFFF"/>
            </a:solidFill>
            <a:prstDash val="solid"/>
            <a:round/>
            <a:headEnd len="sm" w="sm" type="none"/>
            <a:tailEnd len="sm" w="sm" type="none"/>
          </a:ln>
        </p:spPr>
      </p:cxnSp>
      <p:cxnSp>
        <p:nvCxnSpPr>
          <p:cNvPr id="209" name="Google Shape;209;p22"/>
          <p:cNvCxnSpPr/>
          <p:nvPr/>
        </p:nvCxnSpPr>
        <p:spPr>
          <a:xfrm rot="5399999">
            <a:off x="5397507" y="3434018"/>
            <a:ext cx="745121" cy="0"/>
          </a:xfrm>
          <a:prstGeom prst="straightConnector1">
            <a:avLst/>
          </a:prstGeom>
          <a:noFill/>
          <a:ln cap="flat" cmpd="sng" w="28575">
            <a:solidFill>
              <a:srgbClr val="FFFFFF"/>
            </a:solidFill>
            <a:prstDash val="solid"/>
            <a:round/>
            <a:headEnd len="sm" w="sm" type="none"/>
            <a:tailEnd len="sm" w="sm" type="none"/>
          </a:ln>
        </p:spPr>
      </p:cxnSp>
      <p:cxnSp>
        <p:nvCxnSpPr>
          <p:cNvPr id="210" name="Google Shape;210;p22"/>
          <p:cNvCxnSpPr/>
          <p:nvPr/>
        </p:nvCxnSpPr>
        <p:spPr>
          <a:xfrm rot="5399999">
            <a:off x="5593605" y="4945606"/>
            <a:ext cx="381500" cy="0"/>
          </a:xfrm>
          <a:prstGeom prst="straightConnector1">
            <a:avLst/>
          </a:prstGeom>
          <a:noFill/>
          <a:ln cap="flat" cmpd="sng" w="28575">
            <a:solidFill>
              <a:srgbClr val="FFFFFF"/>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p:nvPr/>
        </p:nvSpPr>
        <p:spPr>
          <a:xfrm flipH="1">
            <a:off x="0" y="0"/>
            <a:ext cx="9144000" cy="51435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9219" l="0" r="0" t="-9220"/>
            </a:stretch>
          </a:blipFill>
          <a:ln>
            <a:noFill/>
          </a:ln>
        </p:spPr>
      </p:sp>
      <p:grpSp>
        <p:nvGrpSpPr>
          <p:cNvPr id="74" name="Google Shape;74;p14"/>
          <p:cNvGrpSpPr/>
          <p:nvPr/>
        </p:nvGrpSpPr>
        <p:grpSpPr>
          <a:xfrm>
            <a:off x="-1088268" y="-1201495"/>
            <a:ext cx="7546491" cy="7546491"/>
            <a:chOff x="0" y="0"/>
            <a:chExt cx="812800" cy="812800"/>
          </a:xfrm>
        </p:grpSpPr>
        <p:sp>
          <p:nvSpPr>
            <p:cNvPr id="75" name="Google Shape;7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 name="Google Shape;76;p14"/>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7" name="Google Shape;77;p14"/>
          <p:cNvSpPr/>
          <p:nvPr/>
        </p:nvSpPr>
        <p:spPr>
          <a:xfrm>
            <a:off x="7067488" y="3066988"/>
            <a:ext cx="3124324" cy="3124325"/>
          </a:xfrm>
          <a:custGeom>
            <a:rect b="b" l="l" r="r" t="t"/>
            <a:pathLst>
              <a:path extrusionOk="0" h="6248649" w="6248649">
                <a:moveTo>
                  <a:pt x="0" y="0"/>
                </a:moveTo>
                <a:lnTo>
                  <a:pt x="6248648" y="0"/>
                </a:lnTo>
                <a:lnTo>
                  <a:pt x="6248648" y="6248648"/>
                </a:lnTo>
                <a:lnTo>
                  <a:pt x="0" y="6248648"/>
                </a:lnTo>
                <a:lnTo>
                  <a:pt x="0" y="0"/>
                </a:lnTo>
                <a:close/>
              </a:path>
            </a:pathLst>
          </a:custGeom>
          <a:blipFill rotWithShape="1">
            <a:blip r:embed="rId4">
              <a:alphaModFix amt="50000"/>
            </a:blip>
            <a:stretch>
              <a:fillRect b="0" l="0" r="0" t="0"/>
            </a:stretch>
          </a:blipFill>
          <a:ln>
            <a:noFill/>
          </a:ln>
        </p:spPr>
      </p:sp>
      <p:sp>
        <p:nvSpPr>
          <p:cNvPr id="78" name="Google Shape;78;p14"/>
          <p:cNvSpPr txBox="1"/>
          <p:nvPr/>
        </p:nvSpPr>
        <p:spPr>
          <a:xfrm>
            <a:off x="1167244" y="708223"/>
            <a:ext cx="3654028" cy="416398"/>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1" i="0" lang="en" sz="2400" u="none" cap="none" strike="noStrike">
                <a:solidFill>
                  <a:srgbClr val="000000"/>
                </a:solidFill>
                <a:latin typeface="Arimo"/>
                <a:ea typeface="Arimo"/>
                <a:cs typeface="Arimo"/>
                <a:sym typeface="Arimo"/>
              </a:rPr>
              <a:t>TABLE OF CONTENTS</a:t>
            </a:r>
            <a:endParaRPr sz="700"/>
          </a:p>
        </p:txBody>
      </p:sp>
      <p:sp>
        <p:nvSpPr>
          <p:cNvPr id="79" name="Google Shape;79;p14"/>
          <p:cNvSpPr txBox="1"/>
          <p:nvPr/>
        </p:nvSpPr>
        <p:spPr>
          <a:xfrm>
            <a:off x="1942043" y="1425473"/>
            <a:ext cx="2629957" cy="2656852"/>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Introduction </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The Team</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UML</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Key Features</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Design Patterns </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Future Improvements</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Questions</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Thank you </a:t>
            </a:r>
            <a:endParaRPr sz="700"/>
          </a:p>
        </p:txBody>
      </p:sp>
      <p:sp>
        <p:nvSpPr>
          <p:cNvPr id="80" name="Google Shape;80;p14"/>
          <p:cNvSpPr txBox="1"/>
          <p:nvPr/>
        </p:nvSpPr>
        <p:spPr>
          <a:xfrm>
            <a:off x="1167244" y="1414675"/>
            <a:ext cx="675945" cy="2666450"/>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01</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02</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03</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04</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05</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06</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07</a:t>
            </a:r>
            <a:endParaRPr sz="700"/>
          </a:p>
          <a:p>
            <a:pPr indent="0" lvl="0" marL="0" marR="0" rtl="0" algn="l">
              <a:lnSpc>
                <a:spcPct val="139984"/>
              </a:lnSpc>
              <a:spcBef>
                <a:spcPts val="0"/>
              </a:spcBef>
              <a:spcAft>
                <a:spcPts val="0"/>
              </a:spcAft>
              <a:buNone/>
            </a:pPr>
            <a:r>
              <a:rPr b="0" i="0" lang="en" sz="1900" u="none" cap="none" strike="noStrike">
                <a:solidFill>
                  <a:srgbClr val="000000"/>
                </a:solidFill>
                <a:latin typeface="DM Sans"/>
                <a:ea typeface="DM Sans"/>
                <a:cs typeface="DM Sans"/>
                <a:sym typeface="DM Sans"/>
              </a:rPr>
              <a:t>08</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p:nvPr/>
        </p:nvSpPr>
        <p:spPr>
          <a:xfrm flipH="1">
            <a:off x="0" y="0"/>
            <a:ext cx="9144000" cy="51435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9330" l="0" r="0" t="-9331"/>
            </a:stretch>
          </a:blipFill>
          <a:ln>
            <a:noFill/>
          </a:ln>
        </p:spPr>
      </p:sp>
      <p:grpSp>
        <p:nvGrpSpPr>
          <p:cNvPr id="86" name="Google Shape;86;p15"/>
          <p:cNvGrpSpPr/>
          <p:nvPr/>
        </p:nvGrpSpPr>
        <p:grpSpPr>
          <a:xfrm>
            <a:off x="-1088268" y="-1201495"/>
            <a:ext cx="7546491" cy="7546491"/>
            <a:chOff x="0" y="0"/>
            <a:chExt cx="812800" cy="812800"/>
          </a:xfrm>
        </p:grpSpPr>
        <p:sp>
          <p:nvSpPr>
            <p:cNvPr id="87" name="Google Shape;87;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 name="Google Shape;88;p15"/>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9" name="Google Shape;89;p15"/>
          <p:cNvSpPr/>
          <p:nvPr/>
        </p:nvSpPr>
        <p:spPr>
          <a:xfrm>
            <a:off x="7067488" y="3329735"/>
            <a:ext cx="3124324" cy="3124325"/>
          </a:xfrm>
          <a:custGeom>
            <a:rect b="b" l="l" r="r" t="t"/>
            <a:pathLst>
              <a:path extrusionOk="0" h="6248649" w="6248649">
                <a:moveTo>
                  <a:pt x="0" y="0"/>
                </a:moveTo>
                <a:lnTo>
                  <a:pt x="6248648" y="0"/>
                </a:lnTo>
                <a:lnTo>
                  <a:pt x="6248648" y="6248649"/>
                </a:lnTo>
                <a:lnTo>
                  <a:pt x="0" y="6248649"/>
                </a:lnTo>
                <a:lnTo>
                  <a:pt x="0" y="0"/>
                </a:lnTo>
                <a:close/>
              </a:path>
            </a:pathLst>
          </a:custGeom>
          <a:blipFill rotWithShape="1">
            <a:blip r:embed="rId4">
              <a:alphaModFix amt="50000"/>
            </a:blip>
            <a:stretch>
              <a:fillRect b="0" l="0" r="0" t="0"/>
            </a:stretch>
          </a:blipFill>
          <a:ln>
            <a:noFill/>
          </a:ln>
        </p:spPr>
      </p:sp>
      <p:sp>
        <p:nvSpPr>
          <p:cNvPr id="90" name="Google Shape;90;p15"/>
          <p:cNvSpPr txBox="1"/>
          <p:nvPr/>
        </p:nvSpPr>
        <p:spPr>
          <a:xfrm>
            <a:off x="514350" y="843505"/>
            <a:ext cx="4306923" cy="49487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 sz="2800" u="none" cap="none" strike="noStrike">
                <a:solidFill>
                  <a:srgbClr val="000000"/>
                </a:solidFill>
                <a:latin typeface="Arimo"/>
                <a:ea typeface="Arimo"/>
                <a:cs typeface="Arimo"/>
                <a:sym typeface="Arimo"/>
              </a:rPr>
              <a:t>INTRODUCTION</a:t>
            </a:r>
            <a:endParaRPr sz="700"/>
          </a:p>
        </p:txBody>
      </p:sp>
      <p:sp>
        <p:nvSpPr>
          <p:cNvPr id="91" name="Google Shape;91;p15"/>
          <p:cNvSpPr txBox="1"/>
          <p:nvPr/>
        </p:nvSpPr>
        <p:spPr>
          <a:xfrm>
            <a:off x="514350" y="1569825"/>
            <a:ext cx="5037651" cy="3153421"/>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 sz="1600" u="none" cap="none" strike="noStrike">
                <a:solidFill>
                  <a:srgbClr val="000000"/>
                </a:solidFill>
                <a:latin typeface="DM Sans"/>
                <a:ea typeface="DM Sans"/>
                <a:cs typeface="DM Sans"/>
                <a:sym typeface="DM Sans"/>
              </a:rPr>
              <a:t>The Agile Board CLI is a command-line interface application designed for streamlined project management using Agile methodologies. It offers a concise and efficient way to create, manage, and track tasks on an Agile board, allowing teams to easily collaborate and stay organized. With intuitive commands, it enables users to add, prioritize, and update tasks effortlessly, fostering agile development practices in a text-based environment. Enhance your team's agility and productivity with the Agile Board CLI.</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p:nvPr/>
        </p:nvSpPr>
        <p:spPr>
          <a:xfrm>
            <a:off x="2967449" y="0"/>
            <a:ext cx="5132785" cy="5143500"/>
          </a:xfrm>
          <a:custGeom>
            <a:rect b="b" l="l" r="r" t="t"/>
            <a:pathLst>
              <a:path extrusionOk="0" h="10287000" w="10265569">
                <a:moveTo>
                  <a:pt x="0" y="0"/>
                </a:moveTo>
                <a:lnTo>
                  <a:pt x="10265569" y="0"/>
                </a:lnTo>
                <a:lnTo>
                  <a:pt x="10265569" y="10287000"/>
                </a:lnTo>
                <a:lnTo>
                  <a:pt x="0" y="10287000"/>
                </a:lnTo>
                <a:lnTo>
                  <a:pt x="0" y="0"/>
                </a:lnTo>
                <a:close/>
              </a:path>
            </a:pathLst>
          </a:custGeom>
          <a:blipFill rotWithShape="1">
            <a:blip r:embed="rId3">
              <a:alphaModFix/>
            </a:blip>
            <a:stretch>
              <a:fillRect b="0" l="0" r="0" t="0"/>
            </a:stretch>
          </a:blipFill>
          <a:ln>
            <a:noFill/>
          </a:ln>
        </p:spPr>
      </p:sp>
      <p:sp>
        <p:nvSpPr>
          <p:cNvPr id="97" name="Google Shape;97;p16"/>
          <p:cNvSpPr txBox="1"/>
          <p:nvPr/>
        </p:nvSpPr>
        <p:spPr>
          <a:xfrm>
            <a:off x="112238" y="1765079"/>
            <a:ext cx="2746789" cy="1213064"/>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1" i="0" lang="en" sz="3400" u="none" cap="none" strike="noStrike">
                <a:solidFill>
                  <a:srgbClr val="000000"/>
                </a:solidFill>
                <a:latin typeface="Arimo"/>
                <a:ea typeface="Arimo"/>
                <a:cs typeface="Arimo"/>
                <a:sym typeface="Arimo"/>
              </a:rPr>
              <a:t>UML</a:t>
            </a:r>
            <a:endParaRPr sz="700"/>
          </a:p>
          <a:p>
            <a:pPr indent="0" lvl="0" marL="0" marR="0" rtl="0" algn="ctr">
              <a:lnSpc>
                <a:spcPct val="139997"/>
              </a:lnSpc>
              <a:spcBef>
                <a:spcPts val="0"/>
              </a:spcBef>
              <a:spcAft>
                <a:spcPts val="0"/>
              </a:spcAft>
              <a:buNone/>
            </a:pPr>
            <a:r>
              <a:rPr b="1" i="0" lang="en" sz="3400" u="none" cap="none" strike="noStrike">
                <a:solidFill>
                  <a:srgbClr val="000000"/>
                </a:solidFill>
                <a:latin typeface="Arimo"/>
                <a:ea typeface="Arimo"/>
                <a:cs typeface="Arimo"/>
                <a:sym typeface="Arimo"/>
              </a:rPr>
              <a:t>DIAGRAM</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01" name="Shape 101"/>
        <p:cNvGrpSpPr/>
        <p:nvPr/>
      </p:nvGrpSpPr>
      <p:grpSpPr>
        <a:xfrm>
          <a:off x="0" y="0"/>
          <a:ext cx="0" cy="0"/>
          <a:chOff x="0" y="0"/>
          <a:chExt cx="0" cy="0"/>
        </a:xfrm>
      </p:grpSpPr>
      <p:sp>
        <p:nvSpPr>
          <p:cNvPr id="102" name="Google Shape;102;p17"/>
          <p:cNvSpPr/>
          <p:nvPr/>
        </p:nvSpPr>
        <p:spPr>
          <a:xfrm>
            <a:off x="707313" y="0"/>
            <a:ext cx="4772" cy="5143500"/>
          </a:xfrm>
          <a:prstGeom prst="rect">
            <a:avLst/>
          </a:prstGeom>
          <a:solidFill>
            <a:srgbClr val="1311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 name="Google Shape;103;p17"/>
          <p:cNvSpPr txBox="1"/>
          <p:nvPr/>
        </p:nvSpPr>
        <p:spPr>
          <a:xfrm rot="-5400000">
            <a:off x="-1138917" y="1918351"/>
            <a:ext cx="3000823" cy="454342"/>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0" i="0" lang="en" sz="3100" u="none" cap="none" strike="noStrike">
                <a:solidFill>
                  <a:srgbClr val="131114"/>
                </a:solidFill>
                <a:latin typeface="Arial"/>
                <a:ea typeface="Arial"/>
                <a:cs typeface="Arial"/>
                <a:sym typeface="Arial"/>
              </a:rPr>
              <a:t>Key Features </a:t>
            </a:r>
            <a:endParaRPr sz="700"/>
          </a:p>
        </p:txBody>
      </p:sp>
      <p:sp>
        <p:nvSpPr>
          <p:cNvPr id="104" name="Google Shape;104;p17"/>
          <p:cNvSpPr/>
          <p:nvPr/>
        </p:nvSpPr>
        <p:spPr>
          <a:xfrm>
            <a:off x="3786091" y="-143290"/>
            <a:ext cx="4763" cy="5439606"/>
          </a:xfrm>
          <a:prstGeom prst="rect">
            <a:avLst/>
          </a:prstGeom>
          <a:solidFill>
            <a:srgbClr val="1311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05" name="Google Shape;105;p17"/>
          <p:cNvGrpSpPr/>
          <p:nvPr/>
        </p:nvGrpSpPr>
        <p:grpSpPr>
          <a:xfrm>
            <a:off x="4299541" y="1950248"/>
            <a:ext cx="4330110" cy="1232289"/>
            <a:chOff x="0" y="-28575"/>
            <a:chExt cx="11546958" cy="3286104"/>
          </a:xfrm>
        </p:grpSpPr>
        <p:sp>
          <p:nvSpPr>
            <p:cNvPr id="106" name="Google Shape;106;p17"/>
            <p:cNvSpPr txBox="1"/>
            <p:nvPr/>
          </p:nvSpPr>
          <p:spPr>
            <a:xfrm>
              <a:off x="0" y="666094"/>
              <a:ext cx="11546958" cy="25914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 sz="1200" u="none" cap="none" strike="noStrike">
                  <a:solidFill>
                    <a:srgbClr val="131114"/>
                  </a:solidFill>
                  <a:latin typeface="Arial"/>
                  <a:ea typeface="Arial"/>
                  <a:cs typeface="Arial"/>
                  <a:sym typeface="Arial"/>
                </a:rPr>
                <a:t>A team lead should be able to:</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Create tasks</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View all tasks</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Delete tasks</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Update task description and assignedMember</a:t>
              </a:r>
              <a:endParaRPr sz="700"/>
            </a:p>
          </p:txBody>
        </p:sp>
        <p:sp>
          <p:nvSpPr>
            <p:cNvPr id="107" name="Google Shape;107;p17"/>
            <p:cNvSpPr txBox="1"/>
            <p:nvPr/>
          </p:nvSpPr>
          <p:spPr>
            <a:xfrm>
              <a:off x="0" y="-28575"/>
              <a:ext cx="11546958" cy="549382"/>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 sz="1300" u="none" cap="none" strike="noStrike">
                  <a:solidFill>
                    <a:srgbClr val="131114"/>
                  </a:solidFill>
                  <a:latin typeface="Arial"/>
                  <a:ea typeface="Arial"/>
                  <a:cs typeface="Arial"/>
                  <a:sym typeface="Arial"/>
                </a:rPr>
                <a:t>TEAM LEADER ROLE</a:t>
              </a:r>
              <a:endParaRPr sz="700"/>
            </a:p>
          </p:txBody>
        </p:sp>
      </p:grpSp>
      <p:grpSp>
        <p:nvGrpSpPr>
          <p:cNvPr id="108" name="Google Shape;108;p17"/>
          <p:cNvGrpSpPr/>
          <p:nvPr/>
        </p:nvGrpSpPr>
        <p:grpSpPr>
          <a:xfrm>
            <a:off x="4299541" y="3783742"/>
            <a:ext cx="4330110" cy="841764"/>
            <a:chOff x="0" y="-28575"/>
            <a:chExt cx="11546958" cy="2244704"/>
          </a:xfrm>
        </p:grpSpPr>
        <p:sp>
          <p:nvSpPr>
            <p:cNvPr id="109" name="Google Shape;109;p17"/>
            <p:cNvSpPr txBox="1"/>
            <p:nvPr/>
          </p:nvSpPr>
          <p:spPr>
            <a:xfrm>
              <a:off x="0" y="666094"/>
              <a:ext cx="11546958" cy="15500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 sz="1200" u="none" cap="none" strike="noStrike">
                  <a:solidFill>
                    <a:srgbClr val="131114"/>
                  </a:solidFill>
                  <a:latin typeface="Arial"/>
                  <a:ea typeface="Arial"/>
                  <a:cs typeface="Arial"/>
                  <a:sym typeface="Arial"/>
                </a:rPr>
                <a:t>A team member should be able to:</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view tasks assigned to them</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update tasks status</a:t>
              </a:r>
              <a:endParaRPr sz="700"/>
            </a:p>
          </p:txBody>
        </p:sp>
        <p:sp>
          <p:nvSpPr>
            <p:cNvPr id="110" name="Google Shape;110;p17"/>
            <p:cNvSpPr txBox="1"/>
            <p:nvPr/>
          </p:nvSpPr>
          <p:spPr>
            <a:xfrm>
              <a:off x="0" y="-28575"/>
              <a:ext cx="11546958" cy="549382"/>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 sz="1300" u="none" cap="none" strike="noStrike">
                  <a:solidFill>
                    <a:srgbClr val="131114"/>
                  </a:solidFill>
                  <a:latin typeface="Arial"/>
                  <a:ea typeface="Arial"/>
                  <a:cs typeface="Arial"/>
                  <a:sym typeface="Arial"/>
                </a:rPr>
                <a:t>TEAM MEMBER ROLE</a:t>
              </a:r>
              <a:endParaRPr sz="700"/>
            </a:p>
          </p:txBody>
        </p:sp>
      </p:grpSp>
      <p:grpSp>
        <p:nvGrpSpPr>
          <p:cNvPr id="111" name="Google Shape;111;p17"/>
          <p:cNvGrpSpPr/>
          <p:nvPr/>
        </p:nvGrpSpPr>
        <p:grpSpPr>
          <a:xfrm>
            <a:off x="4299541" y="273555"/>
            <a:ext cx="4330110" cy="1232289"/>
            <a:chOff x="0" y="-28575"/>
            <a:chExt cx="11546958" cy="3286104"/>
          </a:xfrm>
        </p:grpSpPr>
        <p:sp>
          <p:nvSpPr>
            <p:cNvPr id="112" name="Google Shape;112;p17"/>
            <p:cNvSpPr txBox="1"/>
            <p:nvPr/>
          </p:nvSpPr>
          <p:spPr>
            <a:xfrm>
              <a:off x="0" y="666094"/>
              <a:ext cx="11546958" cy="25914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 sz="1200" u="none" cap="none" strike="noStrike">
                  <a:solidFill>
                    <a:srgbClr val="131114"/>
                  </a:solidFill>
                  <a:latin typeface="Arial"/>
                  <a:ea typeface="Arial"/>
                  <a:cs typeface="Arial"/>
                  <a:sym typeface="Arial"/>
                </a:rPr>
                <a:t>Task should have the following:</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description: String</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status: ENUM TODO/DOING/DONE</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id: int</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assignedMember: Account</a:t>
              </a:r>
              <a:endParaRPr sz="700"/>
            </a:p>
          </p:txBody>
        </p:sp>
        <p:sp>
          <p:nvSpPr>
            <p:cNvPr id="113" name="Google Shape;113;p17"/>
            <p:cNvSpPr txBox="1"/>
            <p:nvPr/>
          </p:nvSpPr>
          <p:spPr>
            <a:xfrm>
              <a:off x="0" y="-28575"/>
              <a:ext cx="11546958" cy="549382"/>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 sz="1300" u="none" cap="none" strike="noStrike">
                  <a:solidFill>
                    <a:srgbClr val="131114"/>
                  </a:solidFill>
                  <a:latin typeface="Arial"/>
                  <a:ea typeface="Arial"/>
                  <a:cs typeface="Arial"/>
                  <a:sym typeface="Arial"/>
                </a:rPr>
                <a:t>TASK</a:t>
              </a:r>
              <a:endParaRPr sz="700"/>
            </a:p>
          </p:txBody>
        </p:sp>
      </p:grpSp>
      <p:sp>
        <p:nvSpPr>
          <p:cNvPr id="114" name="Google Shape;114;p17"/>
          <p:cNvSpPr/>
          <p:nvPr/>
        </p:nvSpPr>
        <p:spPr>
          <a:xfrm rot="-5400000">
            <a:off x="6462664" y="-942746"/>
            <a:ext cx="4763" cy="5357910"/>
          </a:xfrm>
          <a:prstGeom prst="rect">
            <a:avLst/>
          </a:prstGeom>
          <a:solidFill>
            <a:srgbClr val="1311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 name="Google Shape;115;p17"/>
          <p:cNvSpPr/>
          <p:nvPr/>
        </p:nvSpPr>
        <p:spPr>
          <a:xfrm rot="-5400000">
            <a:off x="6462664" y="728337"/>
            <a:ext cx="4763" cy="5357910"/>
          </a:xfrm>
          <a:prstGeom prst="rect">
            <a:avLst/>
          </a:prstGeom>
          <a:solidFill>
            <a:srgbClr val="1311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16" name="Google Shape;116;p17"/>
          <p:cNvGrpSpPr/>
          <p:nvPr/>
        </p:nvGrpSpPr>
        <p:grpSpPr>
          <a:xfrm>
            <a:off x="746930" y="1759748"/>
            <a:ext cx="3004314" cy="1622814"/>
            <a:chOff x="0" y="-28575"/>
            <a:chExt cx="8011503" cy="4327504"/>
          </a:xfrm>
        </p:grpSpPr>
        <p:sp>
          <p:nvSpPr>
            <p:cNvPr id="117" name="Google Shape;117;p17"/>
            <p:cNvSpPr txBox="1"/>
            <p:nvPr/>
          </p:nvSpPr>
          <p:spPr>
            <a:xfrm>
              <a:off x="0" y="666094"/>
              <a:ext cx="8011503" cy="36328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 sz="1200" u="none" cap="none" strike="noStrike">
                  <a:solidFill>
                    <a:srgbClr val="131114"/>
                  </a:solidFill>
                  <a:latin typeface="Arial"/>
                  <a:ea typeface="Arial"/>
                  <a:cs typeface="Arial"/>
                  <a:sym typeface="Arial"/>
                </a:rPr>
                <a:t>User account should have:</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role: ENUM TeamLeader/TeamMember</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id: int</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username: String</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password: String</a:t>
              </a:r>
              <a:endParaRPr sz="700"/>
            </a:p>
            <a:p>
              <a:pPr indent="-127000" lvl="1" marL="254000" marR="0" rtl="0" algn="l">
                <a:lnSpc>
                  <a:spcPct val="130000"/>
                </a:lnSpc>
                <a:spcBef>
                  <a:spcPts val="0"/>
                </a:spcBef>
                <a:spcAft>
                  <a:spcPts val="0"/>
                </a:spcAft>
                <a:buClr>
                  <a:srgbClr val="131114"/>
                </a:buClr>
                <a:buSzPts val="1200"/>
                <a:buFont typeface="Arial"/>
                <a:buChar char="•"/>
              </a:pPr>
              <a:r>
                <a:rPr b="0" i="0" lang="en" sz="1200" u="none" cap="none" strike="noStrike">
                  <a:solidFill>
                    <a:srgbClr val="131114"/>
                  </a:solidFill>
                  <a:latin typeface="Arial"/>
                  <a:ea typeface="Arial"/>
                  <a:cs typeface="Arial"/>
                  <a:sym typeface="Arial"/>
                </a:rPr>
                <a:t>displayName: String</a:t>
              </a:r>
              <a:endParaRPr sz="700"/>
            </a:p>
            <a:p>
              <a:pPr indent="0" lvl="0" marL="0" marR="0" rtl="0" algn="l">
                <a:lnSpc>
                  <a:spcPct val="130000"/>
                </a:lnSpc>
                <a:spcBef>
                  <a:spcPts val="0"/>
                </a:spcBef>
                <a:spcAft>
                  <a:spcPts val="0"/>
                </a:spcAft>
                <a:buNone/>
              </a:pPr>
              <a:r>
                <a:t/>
              </a:r>
              <a:endParaRPr b="0" i="0" sz="1200" u="none" cap="none" strike="noStrike">
                <a:solidFill>
                  <a:srgbClr val="131114"/>
                </a:solidFill>
                <a:latin typeface="Arial"/>
                <a:ea typeface="Arial"/>
                <a:cs typeface="Arial"/>
                <a:sym typeface="Arial"/>
              </a:endParaRPr>
            </a:p>
          </p:txBody>
        </p:sp>
        <p:sp>
          <p:nvSpPr>
            <p:cNvPr id="118" name="Google Shape;118;p17"/>
            <p:cNvSpPr txBox="1"/>
            <p:nvPr/>
          </p:nvSpPr>
          <p:spPr>
            <a:xfrm>
              <a:off x="0" y="-28575"/>
              <a:ext cx="8011503" cy="549382"/>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 sz="1300" u="none" cap="none" strike="noStrike">
                  <a:solidFill>
                    <a:srgbClr val="131114"/>
                  </a:solidFill>
                  <a:latin typeface="Arial"/>
                  <a:ea typeface="Arial"/>
                  <a:cs typeface="Arial"/>
                  <a:sym typeface="Arial"/>
                </a:rPr>
                <a:t>USER ACCOUNT</a:t>
              </a:r>
              <a:endParaRPr sz="70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22" name="Shape 122"/>
        <p:cNvGrpSpPr/>
        <p:nvPr/>
      </p:nvGrpSpPr>
      <p:grpSpPr>
        <a:xfrm>
          <a:off x="0" y="0"/>
          <a:ext cx="0" cy="0"/>
          <a:chOff x="0" y="0"/>
          <a:chExt cx="0" cy="0"/>
        </a:xfrm>
      </p:grpSpPr>
      <p:cxnSp>
        <p:nvCxnSpPr>
          <p:cNvPr id="123" name="Google Shape;123;p18"/>
          <p:cNvCxnSpPr/>
          <p:nvPr/>
        </p:nvCxnSpPr>
        <p:spPr>
          <a:xfrm>
            <a:off x="514350" y="4576763"/>
            <a:ext cx="8093027" cy="0"/>
          </a:xfrm>
          <a:prstGeom prst="straightConnector1">
            <a:avLst/>
          </a:prstGeom>
          <a:noFill/>
          <a:ln cap="flat" cmpd="sng" w="28575">
            <a:solidFill>
              <a:srgbClr val="FFFFFF"/>
            </a:solidFill>
            <a:prstDash val="solid"/>
            <a:round/>
            <a:headEnd len="sm" w="sm" type="none"/>
            <a:tailEnd len="sm" w="sm" type="none"/>
          </a:ln>
        </p:spPr>
      </p:cxnSp>
      <p:grpSp>
        <p:nvGrpSpPr>
          <p:cNvPr id="124" name="Google Shape;124;p18"/>
          <p:cNvGrpSpPr/>
          <p:nvPr/>
        </p:nvGrpSpPr>
        <p:grpSpPr>
          <a:xfrm>
            <a:off x="6402895" y="-992395"/>
            <a:ext cx="2226756" cy="3314385"/>
            <a:chOff x="0" y="0"/>
            <a:chExt cx="5877814" cy="8748754"/>
          </a:xfrm>
        </p:grpSpPr>
        <p:sp>
          <p:nvSpPr>
            <p:cNvPr id="125" name="Google Shape;125;p18"/>
            <p:cNvSpPr/>
            <p:nvPr/>
          </p:nvSpPr>
          <p:spPr>
            <a:xfrm>
              <a:off x="15189" y="15176"/>
              <a:ext cx="5847448" cy="8718397"/>
            </a:xfrm>
            <a:custGeom>
              <a:rect b="b" l="l" r="r" t="t"/>
              <a:pathLst>
                <a:path extrusionOk="0" h="8718397" w="5847448">
                  <a:moveTo>
                    <a:pt x="2923718" y="8718397"/>
                  </a:moveTo>
                  <a:cubicBezTo>
                    <a:pt x="4538459" y="8718397"/>
                    <a:pt x="5847449" y="7409410"/>
                    <a:pt x="5847449" y="5794668"/>
                  </a:cubicBezTo>
                  <a:lnTo>
                    <a:pt x="5847449" y="2923718"/>
                  </a:lnTo>
                  <a:cubicBezTo>
                    <a:pt x="5847449" y="1309002"/>
                    <a:pt x="4538459" y="0"/>
                    <a:pt x="2923718" y="0"/>
                  </a:cubicBezTo>
                  <a:cubicBezTo>
                    <a:pt x="1308989" y="1"/>
                    <a:pt x="0" y="1309002"/>
                    <a:pt x="0" y="2923718"/>
                  </a:cubicBezTo>
                  <a:lnTo>
                    <a:pt x="0" y="5794668"/>
                  </a:lnTo>
                  <a:cubicBezTo>
                    <a:pt x="0" y="7409409"/>
                    <a:pt x="1308989" y="8718397"/>
                    <a:pt x="2923718" y="8718397"/>
                  </a:cubicBezTo>
                  <a:close/>
                </a:path>
              </a:pathLst>
            </a:custGeom>
            <a:solidFill>
              <a:srgbClr val="1E1E1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 name="Google Shape;126;p18"/>
            <p:cNvSpPr/>
            <p:nvPr/>
          </p:nvSpPr>
          <p:spPr>
            <a:xfrm>
              <a:off x="214300" y="214287"/>
              <a:ext cx="5449214" cy="8320171"/>
            </a:xfrm>
            <a:custGeom>
              <a:rect b="b" l="l" r="r" t="t"/>
              <a:pathLst>
                <a:path extrusionOk="0" h="8320171" w="5449214">
                  <a:moveTo>
                    <a:pt x="2724607" y="8320171"/>
                  </a:moveTo>
                  <a:cubicBezTo>
                    <a:pt x="1219848" y="8320171"/>
                    <a:pt x="0" y="7100329"/>
                    <a:pt x="0" y="5595556"/>
                  </a:cubicBezTo>
                  <a:lnTo>
                    <a:pt x="0" y="2724607"/>
                  </a:lnTo>
                  <a:cubicBezTo>
                    <a:pt x="0" y="1219860"/>
                    <a:pt x="1219848" y="0"/>
                    <a:pt x="2724607" y="0"/>
                  </a:cubicBezTo>
                  <a:cubicBezTo>
                    <a:pt x="4229379" y="0"/>
                    <a:pt x="5449214" y="1219861"/>
                    <a:pt x="5449214" y="2724607"/>
                  </a:cubicBezTo>
                  <a:lnTo>
                    <a:pt x="5449214" y="5595557"/>
                  </a:lnTo>
                  <a:cubicBezTo>
                    <a:pt x="5449214" y="7100329"/>
                    <a:pt x="4229379" y="8320171"/>
                    <a:pt x="2724607" y="8320171"/>
                  </a:cubicBezTo>
                  <a:close/>
                </a:path>
              </a:pathLst>
            </a:custGeom>
            <a:blipFill rotWithShape="1">
              <a:blip r:embed="rId3">
                <a:alphaModFix/>
              </a:blip>
              <a:stretch>
                <a:fillRect b="0" l="-51787" r="-51787"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 name="Google Shape;127;p18"/>
            <p:cNvSpPr/>
            <p:nvPr/>
          </p:nvSpPr>
          <p:spPr>
            <a:xfrm>
              <a:off x="0" y="0"/>
              <a:ext cx="5877814" cy="8748754"/>
            </a:xfrm>
            <a:custGeom>
              <a:rect b="b" l="l" r="r" t="t"/>
              <a:pathLst>
                <a:path extrusionOk="0" h="8748754" w="5877814">
                  <a:moveTo>
                    <a:pt x="2938907" y="8674590"/>
                  </a:moveTo>
                  <a:cubicBezTo>
                    <a:pt x="1356754" y="8674590"/>
                    <a:pt x="74168" y="7392009"/>
                    <a:pt x="74168" y="5809843"/>
                  </a:cubicBezTo>
                  <a:lnTo>
                    <a:pt x="74168" y="2938894"/>
                  </a:lnTo>
                  <a:cubicBezTo>
                    <a:pt x="74168" y="1356754"/>
                    <a:pt x="1356754" y="74155"/>
                    <a:pt x="2938907" y="74155"/>
                  </a:cubicBezTo>
                  <a:cubicBezTo>
                    <a:pt x="4521073" y="74155"/>
                    <a:pt x="5803646" y="1356754"/>
                    <a:pt x="5803646" y="2938894"/>
                  </a:cubicBezTo>
                  <a:lnTo>
                    <a:pt x="5803646" y="5809844"/>
                  </a:lnTo>
                  <a:cubicBezTo>
                    <a:pt x="5803646" y="7392009"/>
                    <a:pt x="4521073" y="8674590"/>
                    <a:pt x="2938907" y="8674590"/>
                  </a:cubicBezTo>
                  <a:close/>
                  <a:moveTo>
                    <a:pt x="2938907" y="8693640"/>
                  </a:moveTo>
                  <a:cubicBezTo>
                    <a:pt x="4531589" y="8693640"/>
                    <a:pt x="5822696" y="7402525"/>
                    <a:pt x="5822696" y="5809843"/>
                  </a:cubicBezTo>
                  <a:lnTo>
                    <a:pt x="5822696" y="2938894"/>
                  </a:lnTo>
                  <a:cubicBezTo>
                    <a:pt x="5822696" y="1346238"/>
                    <a:pt x="4531589" y="55105"/>
                    <a:pt x="2938907" y="55105"/>
                  </a:cubicBezTo>
                  <a:cubicBezTo>
                    <a:pt x="1346226" y="55105"/>
                    <a:pt x="55118" y="1346238"/>
                    <a:pt x="55118" y="2938894"/>
                  </a:cubicBezTo>
                  <a:lnTo>
                    <a:pt x="55118" y="5809844"/>
                  </a:lnTo>
                  <a:cubicBezTo>
                    <a:pt x="55118" y="7402525"/>
                    <a:pt x="1346225" y="8693640"/>
                    <a:pt x="2938907" y="8693640"/>
                  </a:cubicBezTo>
                  <a:close/>
                  <a:moveTo>
                    <a:pt x="2929458" y="8729688"/>
                  </a:moveTo>
                  <a:cubicBezTo>
                    <a:pt x="1321092" y="8724471"/>
                    <a:pt x="19050" y="7419213"/>
                    <a:pt x="19050" y="5809843"/>
                  </a:cubicBezTo>
                  <a:lnTo>
                    <a:pt x="19050" y="2938894"/>
                  </a:lnTo>
                  <a:cubicBezTo>
                    <a:pt x="19050" y="1326312"/>
                    <a:pt x="1326312" y="19050"/>
                    <a:pt x="2938907" y="19050"/>
                  </a:cubicBezTo>
                  <a:cubicBezTo>
                    <a:pt x="4551502" y="19050"/>
                    <a:pt x="5858764" y="1326312"/>
                    <a:pt x="5858764" y="2938894"/>
                  </a:cubicBezTo>
                  <a:lnTo>
                    <a:pt x="5858764" y="5809844"/>
                  </a:lnTo>
                  <a:cubicBezTo>
                    <a:pt x="5858764" y="7422439"/>
                    <a:pt x="4551502" y="8729702"/>
                    <a:pt x="2938907" y="8729704"/>
                  </a:cubicBezTo>
                  <a:lnTo>
                    <a:pt x="2934183" y="8729700"/>
                  </a:lnTo>
                  <a:lnTo>
                    <a:pt x="2929458" y="8729688"/>
                  </a:lnTo>
                  <a:close/>
                  <a:moveTo>
                    <a:pt x="2929407" y="8748738"/>
                  </a:moveTo>
                  <a:lnTo>
                    <a:pt x="2934157" y="8748750"/>
                  </a:lnTo>
                  <a:lnTo>
                    <a:pt x="2938907" y="8748754"/>
                  </a:lnTo>
                  <a:cubicBezTo>
                    <a:pt x="4562030" y="8748754"/>
                    <a:pt x="5877814" y="7432967"/>
                    <a:pt x="5877814" y="5809844"/>
                  </a:cubicBezTo>
                  <a:lnTo>
                    <a:pt x="5877814" y="2938894"/>
                  </a:lnTo>
                  <a:cubicBezTo>
                    <a:pt x="5877814" y="1315796"/>
                    <a:pt x="4562030" y="0"/>
                    <a:pt x="2938907" y="0"/>
                  </a:cubicBezTo>
                  <a:cubicBezTo>
                    <a:pt x="1315796" y="0"/>
                    <a:pt x="0" y="1315796"/>
                    <a:pt x="0" y="2938894"/>
                  </a:cubicBezTo>
                  <a:lnTo>
                    <a:pt x="0" y="5809844"/>
                  </a:lnTo>
                  <a:cubicBezTo>
                    <a:pt x="0" y="7429716"/>
                    <a:pt x="1310538" y="8743489"/>
                    <a:pt x="2929407" y="8748738"/>
                  </a:cubicBezTo>
                  <a:close/>
                </a:path>
              </a:pathLst>
            </a:custGeom>
            <a:solidFill>
              <a:srgbClr val="1E1E1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28" name="Google Shape;128;p18"/>
          <p:cNvSpPr/>
          <p:nvPr/>
        </p:nvSpPr>
        <p:spPr>
          <a:xfrm rot="-840791">
            <a:off x="-456853" y="646860"/>
            <a:ext cx="3657600" cy="279776"/>
          </a:xfrm>
          <a:custGeom>
            <a:rect b="b" l="l" r="r" t="t"/>
            <a:pathLst>
              <a:path extrusionOk="0" h="559551" w="7315200">
                <a:moveTo>
                  <a:pt x="0" y="0"/>
                </a:moveTo>
                <a:lnTo>
                  <a:pt x="7315200" y="0"/>
                </a:lnTo>
                <a:lnTo>
                  <a:pt x="7315200" y="559552"/>
                </a:lnTo>
                <a:lnTo>
                  <a:pt x="0" y="559552"/>
                </a:lnTo>
                <a:lnTo>
                  <a:pt x="0" y="0"/>
                </a:lnTo>
                <a:close/>
              </a:path>
            </a:pathLst>
          </a:custGeom>
          <a:blipFill rotWithShape="1">
            <a:blip r:embed="rId4">
              <a:alphaModFix/>
            </a:blip>
            <a:stretch>
              <a:fillRect b="0" l="0" r="0" t="0"/>
            </a:stretch>
          </a:blipFill>
          <a:ln>
            <a:noFill/>
          </a:ln>
        </p:spPr>
      </p:sp>
      <p:sp>
        <p:nvSpPr>
          <p:cNvPr id="129" name="Google Shape;129;p18"/>
          <p:cNvSpPr/>
          <p:nvPr/>
        </p:nvSpPr>
        <p:spPr>
          <a:xfrm rot="10800000">
            <a:off x="233190" y="2206631"/>
            <a:ext cx="1857635" cy="371527"/>
          </a:xfrm>
          <a:custGeom>
            <a:rect b="b" l="l" r="r" t="t"/>
            <a:pathLst>
              <a:path extrusionOk="0" h="743054" w="3715270">
                <a:moveTo>
                  <a:pt x="0" y="0"/>
                </a:moveTo>
                <a:lnTo>
                  <a:pt x="3715271" y="0"/>
                </a:lnTo>
                <a:lnTo>
                  <a:pt x="3715271" y="743054"/>
                </a:lnTo>
                <a:lnTo>
                  <a:pt x="0" y="743054"/>
                </a:lnTo>
                <a:lnTo>
                  <a:pt x="0" y="0"/>
                </a:lnTo>
                <a:close/>
              </a:path>
            </a:pathLst>
          </a:custGeom>
          <a:blipFill rotWithShape="1">
            <a:blip r:embed="rId5">
              <a:alphaModFix amt="18000"/>
            </a:blip>
            <a:stretch>
              <a:fillRect b="0" l="0" r="0" t="0"/>
            </a:stretch>
          </a:blipFill>
          <a:ln>
            <a:noFill/>
          </a:ln>
        </p:spPr>
      </p:sp>
      <p:sp>
        <p:nvSpPr>
          <p:cNvPr id="130" name="Google Shape;130;p18"/>
          <p:cNvSpPr/>
          <p:nvPr/>
        </p:nvSpPr>
        <p:spPr>
          <a:xfrm rot="10800000">
            <a:off x="3399782" y="2206631"/>
            <a:ext cx="1857635" cy="371527"/>
          </a:xfrm>
          <a:custGeom>
            <a:rect b="b" l="l" r="r" t="t"/>
            <a:pathLst>
              <a:path extrusionOk="0" h="743054" w="3715270">
                <a:moveTo>
                  <a:pt x="0" y="0"/>
                </a:moveTo>
                <a:lnTo>
                  <a:pt x="3715270" y="0"/>
                </a:lnTo>
                <a:lnTo>
                  <a:pt x="3715270" y="743054"/>
                </a:lnTo>
                <a:lnTo>
                  <a:pt x="0" y="743054"/>
                </a:lnTo>
                <a:lnTo>
                  <a:pt x="0" y="0"/>
                </a:lnTo>
                <a:close/>
              </a:path>
            </a:pathLst>
          </a:custGeom>
          <a:blipFill rotWithShape="1">
            <a:blip r:embed="rId5">
              <a:alphaModFix amt="18000"/>
            </a:blip>
            <a:stretch>
              <a:fillRect b="0" l="0" r="0" t="0"/>
            </a:stretch>
          </a:blipFill>
          <a:ln>
            <a:noFill/>
          </a:ln>
        </p:spPr>
      </p:sp>
      <p:sp>
        <p:nvSpPr>
          <p:cNvPr id="131" name="Google Shape;131;p18"/>
          <p:cNvSpPr txBox="1"/>
          <p:nvPr/>
        </p:nvSpPr>
        <p:spPr>
          <a:xfrm>
            <a:off x="514350" y="2318385"/>
            <a:ext cx="1295315" cy="195644"/>
          </a:xfrm>
          <a:prstGeom prst="rect">
            <a:avLst/>
          </a:prstGeom>
          <a:noFill/>
          <a:ln>
            <a:noFill/>
          </a:ln>
        </p:spPr>
        <p:txBody>
          <a:bodyPr anchorCtr="0" anchor="t" bIns="0" lIns="0" spcFirstLastPara="1" rIns="0" wrap="square" tIns="0">
            <a:spAutoFit/>
          </a:bodyPr>
          <a:lstStyle/>
          <a:p>
            <a:pPr indent="0" lvl="0" marL="0" marR="0" rtl="0" algn="l">
              <a:lnSpc>
                <a:spcPct val="86995"/>
              </a:lnSpc>
              <a:spcBef>
                <a:spcPts val="0"/>
              </a:spcBef>
              <a:spcAft>
                <a:spcPts val="0"/>
              </a:spcAft>
              <a:buNone/>
            </a:pPr>
            <a:r>
              <a:rPr b="0" i="0" lang="en" sz="1600" u="none" cap="none" strike="noStrike">
                <a:solidFill>
                  <a:srgbClr val="FFFFFF"/>
                </a:solidFill>
                <a:latin typeface="Inter"/>
                <a:ea typeface="Inter"/>
                <a:cs typeface="Inter"/>
                <a:sym typeface="Inter"/>
              </a:rPr>
              <a:t>MVC</a:t>
            </a:r>
            <a:endParaRPr sz="700"/>
          </a:p>
        </p:txBody>
      </p:sp>
      <p:sp>
        <p:nvSpPr>
          <p:cNvPr id="132" name="Google Shape;132;p18"/>
          <p:cNvSpPr txBox="1"/>
          <p:nvPr/>
        </p:nvSpPr>
        <p:spPr>
          <a:xfrm>
            <a:off x="3680943" y="2318385"/>
            <a:ext cx="1576475" cy="195644"/>
          </a:xfrm>
          <a:prstGeom prst="rect">
            <a:avLst/>
          </a:prstGeom>
          <a:noFill/>
          <a:ln>
            <a:noFill/>
          </a:ln>
        </p:spPr>
        <p:txBody>
          <a:bodyPr anchorCtr="0" anchor="t" bIns="0" lIns="0" spcFirstLastPara="1" rIns="0" wrap="square" tIns="0">
            <a:spAutoFit/>
          </a:bodyPr>
          <a:lstStyle/>
          <a:p>
            <a:pPr indent="0" lvl="0" marL="0" marR="0" rtl="0" algn="l">
              <a:lnSpc>
                <a:spcPct val="86995"/>
              </a:lnSpc>
              <a:spcBef>
                <a:spcPts val="0"/>
              </a:spcBef>
              <a:spcAft>
                <a:spcPts val="0"/>
              </a:spcAft>
              <a:buNone/>
            </a:pPr>
            <a:r>
              <a:rPr b="0" i="0" lang="en" sz="1600" u="none" cap="none" strike="noStrike">
                <a:solidFill>
                  <a:srgbClr val="FFFFFF"/>
                </a:solidFill>
                <a:latin typeface="Inter"/>
                <a:ea typeface="Inter"/>
                <a:cs typeface="Inter"/>
                <a:sym typeface="Inter"/>
              </a:rPr>
              <a:t>Singleton Factory</a:t>
            </a:r>
            <a:endParaRPr sz="700"/>
          </a:p>
        </p:txBody>
      </p:sp>
      <p:sp>
        <p:nvSpPr>
          <p:cNvPr id="133" name="Google Shape;133;p18"/>
          <p:cNvSpPr txBox="1"/>
          <p:nvPr/>
        </p:nvSpPr>
        <p:spPr>
          <a:xfrm>
            <a:off x="514350" y="2698512"/>
            <a:ext cx="2665845" cy="1545273"/>
          </a:xfrm>
          <a:prstGeom prst="rect">
            <a:avLst/>
          </a:prstGeom>
          <a:noFill/>
          <a:ln>
            <a:noFill/>
          </a:ln>
        </p:spPr>
        <p:txBody>
          <a:bodyPr anchorCtr="0" anchor="t" bIns="0" lIns="0" spcFirstLastPara="1" rIns="0" wrap="square" tIns="0">
            <a:spAutoFit/>
          </a:bodyPr>
          <a:lstStyle/>
          <a:p>
            <a:pPr indent="0" lvl="0" marL="0" marR="0" rtl="0" algn="l">
              <a:lnSpc>
                <a:spcPct val="190040"/>
              </a:lnSpc>
              <a:spcBef>
                <a:spcPts val="0"/>
              </a:spcBef>
              <a:spcAft>
                <a:spcPts val="0"/>
              </a:spcAft>
              <a:buNone/>
            </a:pPr>
            <a:r>
              <a:rPr b="0" i="0" lang="en" sz="1100" u="none" cap="none" strike="noStrike">
                <a:solidFill>
                  <a:srgbClr val="FFFFFF"/>
                </a:solidFill>
                <a:latin typeface="Inter"/>
                <a:ea typeface="Inter"/>
                <a:cs typeface="Inter"/>
                <a:sym typeface="Inter"/>
              </a:rPr>
              <a:t>he Model-View-Controller pattern is  used to separate the application into three interconnected components to achieve modularity and maintainability. This is used in the entire project design structure.</a:t>
            </a:r>
            <a:endParaRPr sz="700"/>
          </a:p>
        </p:txBody>
      </p:sp>
      <p:sp>
        <p:nvSpPr>
          <p:cNvPr id="134" name="Google Shape;134;p18"/>
          <p:cNvSpPr txBox="1"/>
          <p:nvPr/>
        </p:nvSpPr>
        <p:spPr>
          <a:xfrm>
            <a:off x="3680943" y="2698512"/>
            <a:ext cx="2665845" cy="1545273"/>
          </a:xfrm>
          <a:prstGeom prst="rect">
            <a:avLst/>
          </a:prstGeom>
          <a:noFill/>
          <a:ln>
            <a:noFill/>
          </a:ln>
        </p:spPr>
        <p:txBody>
          <a:bodyPr anchorCtr="0" anchor="t" bIns="0" lIns="0" spcFirstLastPara="1" rIns="0" wrap="square" tIns="0">
            <a:spAutoFit/>
          </a:bodyPr>
          <a:lstStyle/>
          <a:p>
            <a:pPr indent="0" lvl="0" marL="0" marR="0" rtl="0" algn="l">
              <a:lnSpc>
                <a:spcPct val="190040"/>
              </a:lnSpc>
              <a:spcBef>
                <a:spcPts val="0"/>
              </a:spcBef>
              <a:spcAft>
                <a:spcPts val="0"/>
              </a:spcAft>
              <a:buNone/>
            </a:pPr>
            <a:r>
              <a:rPr b="0" i="0" lang="en" sz="1100" u="none" cap="none" strike="noStrike">
                <a:solidFill>
                  <a:srgbClr val="FFFFFF"/>
                </a:solidFill>
                <a:latin typeface="Inter"/>
                <a:ea typeface="Inter"/>
                <a:cs typeface="Inter"/>
                <a:sym typeface="Inter"/>
              </a:rPr>
              <a:t>This combine singleton and factory pattern to the factory class has only one instance while producing a factory that manages object creation. This is used in the account and task and creation.</a:t>
            </a:r>
            <a:endParaRPr sz="700"/>
          </a:p>
        </p:txBody>
      </p:sp>
      <p:grpSp>
        <p:nvGrpSpPr>
          <p:cNvPr id="135" name="Google Shape;135;p18"/>
          <p:cNvGrpSpPr/>
          <p:nvPr/>
        </p:nvGrpSpPr>
        <p:grpSpPr>
          <a:xfrm>
            <a:off x="6953977" y="1567770"/>
            <a:ext cx="1124590" cy="1124590"/>
            <a:chOff x="0" y="0"/>
            <a:chExt cx="812800" cy="812800"/>
          </a:xfrm>
        </p:grpSpPr>
        <p:sp>
          <p:nvSpPr>
            <p:cNvPr id="136" name="Google Shape;136;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52450">
              <a:solidFill>
                <a:srgbClr val="FFFFFF"/>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 name="Google Shape;137;p18"/>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8" name="Google Shape;138;p18"/>
          <p:cNvSpPr txBox="1"/>
          <p:nvPr/>
        </p:nvSpPr>
        <p:spPr>
          <a:xfrm>
            <a:off x="319121" y="681038"/>
            <a:ext cx="5024228" cy="667493"/>
          </a:xfrm>
          <a:prstGeom prst="rect">
            <a:avLst/>
          </a:prstGeom>
          <a:noFill/>
          <a:ln>
            <a:noFill/>
          </a:ln>
        </p:spPr>
        <p:txBody>
          <a:bodyPr anchorCtr="0" anchor="t" bIns="0" lIns="0" spcFirstLastPara="1" rIns="0" wrap="square" tIns="0">
            <a:spAutoFit/>
          </a:bodyPr>
          <a:lstStyle/>
          <a:p>
            <a:pPr indent="0" lvl="0" marL="0" marR="0" rtl="0" algn="l">
              <a:lnSpc>
                <a:spcPct val="87000"/>
              </a:lnSpc>
              <a:spcBef>
                <a:spcPts val="0"/>
              </a:spcBef>
              <a:spcAft>
                <a:spcPts val="0"/>
              </a:spcAft>
              <a:buNone/>
            </a:pPr>
            <a:r>
              <a:rPr b="1" i="0" lang="en" sz="5500" u="none" cap="none" strike="noStrike">
                <a:solidFill>
                  <a:srgbClr val="FFFFFF"/>
                </a:solidFill>
                <a:latin typeface="Inter"/>
                <a:ea typeface="Inter"/>
                <a:cs typeface="Inter"/>
                <a:sym typeface="Inter"/>
              </a:rPr>
              <a:t>Design Patterns</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42" name="Shape 142"/>
        <p:cNvGrpSpPr/>
        <p:nvPr/>
      </p:nvGrpSpPr>
      <p:grpSpPr>
        <a:xfrm>
          <a:off x="0" y="0"/>
          <a:ext cx="0" cy="0"/>
          <a:chOff x="0" y="0"/>
          <a:chExt cx="0" cy="0"/>
        </a:xfrm>
      </p:grpSpPr>
      <p:cxnSp>
        <p:nvCxnSpPr>
          <p:cNvPr id="143" name="Google Shape;143;p19"/>
          <p:cNvCxnSpPr/>
          <p:nvPr/>
        </p:nvCxnSpPr>
        <p:spPr>
          <a:xfrm>
            <a:off x="514350" y="4576763"/>
            <a:ext cx="8093027" cy="0"/>
          </a:xfrm>
          <a:prstGeom prst="straightConnector1">
            <a:avLst/>
          </a:prstGeom>
          <a:noFill/>
          <a:ln cap="flat" cmpd="sng" w="28575">
            <a:solidFill>
              <a:srgbClr val="FFFFFF"/>
            </a:solidFill>
            <a:prstDash val="solid"/>
            <a:round/>
            <a:headEnd len="sm" w="sm" type="none"/>
            <a:tailEnd len="sm" w="sm" type="none"/>
          </a:ln>
        </p:spPr>
      </p:cxnSp>
      <p:grpSp>
        <p:nvGrpSpPr>
          <p:cNvPr id="144" name="Google Shape;144;p19"/>
          <p:cNvGrpSpPr/>
          <p:nvPr/>
        </p:nvGrpSpPr>
        <p:grpSpPr>
          <a:xfrm>
            <a:off x="6402895" y="-992395"/>
            <a:ext cx="2226756" cy="3314385"/>
            <a:chOff x="0" y="0"/>
            <a:chExt cx="5877814" cy="8748754"/>
          </a:xfrm>
        </p:grpSpPr>
        <p:sp>
          <p:nvSpPr>
            <p:cNvPr id="145" name="Google Shape;145;p19"/>
            <p:cNvSpPr/>
            <p:nvPr/>
          </p:nvSpPr>
          <p:spPr>
            <a:xfrm>
              <a:off x="15189" y="15176"/>
              <a:ext cx="5847448" cy="8718397"/>
            </a:xfrm>
            <a:custGeom>
              <a:rect b="b" l="l" r="r" t="t"/>
              <a:pathLst>
                <a:path extrusionOk="0" h="8718397" w="5847448">
                  <a:moveTo>
                    <a:pt x="2923718" y="8718397"/>
                  </a:moveTo>
                  <a:cubicBezTo>
                    <a:pt x="4538459" y="8718397"/>
                    <a:pt x="5847449" y="7409410"/>
                    <a:pt x="5847449" y="5794668"/>
                  </a:cubicBezTo>
                  <a:lnTo>
                    <a:pt x="5847449" y="2923718"/>
                  </a:lnTo>
                  <a:cubicBezTo>
                    <a:pt x="5847449" y="1309002"/>
                    <a:pt x="4538459" y="0"/>
                    <a:pt x="2923718" y="0"/>
                  </a:cubicBezTo>
                  <a:cubicBezTo>
                    <a:pt x="1308989" y="1"/>
                    <a:pt x="0" y="1309002"/>
                    <a:pt x="0" y="2923718"/>
                  </a:cubicBezTo>
                  <a:lnTo>
                    <a:pt x="0" y="5794668"/>
                  </a:lnTo>
                  <a:cubicBezTo>
                    <a:pt x="0" y="7409409"/>
                    <a:pt x="1308989" y="8718397"/>
                    <a:pt x="2923718" y="8718397"/>
                  </a:cubicBezTo>
                  <a:close/>
                </a:path>
              </a:pathLst>
            </a:custGeom>
            <a:solidFill>
              <a:srgbClr val="1E1E1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19"/>
            <p:cNvSpPr/>
            <p:nvPr/>
          </p:nvSpPr>
          <p:spPr>
            <a:xfrm>
              <a:off x="214300" y="214287"/>
              <a:ext cx="5449214" cy="8320171"/>
            </a:xfrm>
            <a:custGeom>
              <a:rect b="b" l="l" r="r" t="t"/>
              <a:pathLst>
                <a:path extrusionOk="0" h="8320171" w="5449214">
                  <a:moveTo>
                    <a:pt x="2724607" y="8320171"/>
                  </a:moveTo>
                  <a:cubicBezTo>
                    <a:pt x="1219848" y="8320171"/>
                    <a:pt x="0" y="7100329"/>
                    <a:pt x="0" y="5595556"/>
                  </a:cubicBezTo>
                  <a:lnTo>
                    <a:pt x="0" y="2724607"/>
                  </a:lnTo>
                  <a:cubicBezTo>
                    <a:pt x="0" y="1219860"/>
                    <a:pt x="1219848" y="0"/>
                    <a:pt x="2724607" y="0"/>
                  </a:cubicBezTo>
                  <a:cubicBezTo>
                    <a:pt x="4229379" y="0"/>
                    <a:pt x="5449214" y="1219861"/>
                    <a:pt x="5449214" y="2724607"/>
                  </a:cubicBezTo>
                  <a:lnTo>
                    <a:pt x="5449214" y="5595557"/>
                  </a:lnTo>
                  <a:cubicBezTo>
                    <a:pt x="5449214" y="7100329"/>
                    <a:pt x="4229379" y="8320171"/>
                    <a:pt x="2724607" y="8320171"/>
                  </a:cubicBezTo>
                  <a:close/>
                </a:path>
              </a:pathLst>
            </a:custGeom>
            <a:blipFill rotWithShape="1">
              <a:blip r:embed="rId3">
                <a:alphaModFix/>
              </a:blip>
              <a:stretch>
                <a:fillRect b="0" l="-51787" r="-51787"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 name="Google Shape;147;p19"/>
            <p:cNvSpPr/>
            <p:nvPr/>
          </p:nvSpPr>
          <p:spPr>
            <a:xfrm>
              <a:off x="0" y="0"/>
              <a:ext cx="5877814" cy="8748754"/>
            </a:xfrm>
            <a:custGeom>
              <a:rect b="b" l="l" r="r" t="t"/>
              <a:pathLst>
                <a:path extrusionOk="0" h="8748754" w="5877814">
                  <a:moveTo>
                    <a:pt x="2938907" y="8674590"/>
                  </a:moveTo>
                  <a:cubicBezTo>
                    <a:pt x="1356754" y="8674590"/>
                    <a:pt x="74168" y="7392009"/>
                    <a:pt x="74168" y="5809843"/>
                  </a:cubicBezTo>
                  <a:lnTo>
                    <a:pt x="74168" y="2938894"/>
                  </a:lnTo>
                  <a:cubicBezTo>
                    <a:pt x="74168" y="1356754"/>
                    <a:pt x="1356754" y="74155"/>
                    <a:pt x="2938907" y="74155"/>
                  </a:cubicBezTo>
                  <a:cubicBezTo>
                    <a:pt x="4521073" y="74155"/>
                    <a:pt x="5803646" y="1356754"/>
                    <a:pt x="5803646" y="2938894"/>
                  </a:cubicBezTo>
                  <a:lnTo>
                    <a:pt x="5803646" y="5809844"/>
                  </a:lnTo>
                  <a:cubicBezTo>
                    <a:pt x="5803646" y="7392009"/>
                    <a:pt x="4521073" y="8674590"/>
                    <a:pt x="2938907" y="8674590"/>
                  </a:cubicBezTo>
                  <a:close/>
                  <a:moveTo>
                    <a:pt x="2938907" y="8693640"/>
                  </a:moveTo>
                  <a:cubicBezTo>
                    <a:pt x="4531589" y="8693640"/>
                    <a:pt x="5822696" y="7402525"/>
                    <a:pt x="5822696" y="5809843"/>
                  </a:cubicBezTo>
                  <a:lnTo>
                    <a:pt x="5822696" y="2938894"/>
                  </a:lnTo>
                  <a:cubicBezTo>
                    <a:pt x="5822696" y="1346238"/>
                    <a:pt x="4531589" y="55105"/>
                    <a:pt x="2938907" y="55105"/>
                  </a:cubicBezTo>
                  <a:cubicBezTo>
                    <a:pt x="1346226" y="55105"/>
                    <a:pt x="55118" y="1346238"/>
                    <a:pt x="55118" y="2938894"/>
                  </a:cubicBezTo>
                  <a:lnTo>
                    <a:pt x="55118" y="5809844"/>
                  </a:lnTo>
                  <a:cubicBezTo>
                    <a:pt x="55118" y="7402525"/>
                    <a:pt x="1346225" y="8693640"/>
                    <a:pt x="2938907" y="8693640"/>
                  </a:cubicBezTo>
                  <a:close/>
                  <a:moveTo>
                    <a:pt x="2929458" y="8729688"/>
                  </a:moveTo>
                  <a:cubicBezTo>
                    <a:pt x="1321092" y="8724471"/>
                    <a:pt x="19050" y="7419213"/>
                    <a:pt x="19050" y="5809843"/>
                  </a:cubicBezTo>
                  <a:lnTo>
                    <a:pt x="19050" y="2938894"/>
                  </a:lnTo>
                  <a:cubicBezTo>
                    <a:pt x="19050" y="1326312"/>
                    <a:pt x="1326312" y="19050"/>
                    <a:pt x="2938907" y="19050"/>
                  </a:cubicBezTo>
                  <a:cubicBezTo>
                    <a:pt x="4551502" y="19050"/>
                    <a:pt x="5858764" y="1326312"/>
                    <a:pt x="5858764" y="2938894"/>
                  </a:cubicBezTo>
                  <a:lnTo>
                    <a:pt x="5858764" y="5809844"/>
                  </a:lnTo>
                  <a:cubicBezTo>
                    <a:pt x="5858764" y="7422439"/>
                    <a:pt x="4551502" y="8729702"/>
                    <a:pt x="2938907" y="8729704"/>
                  </a:cubicBezTo>
                  <a:lnTo>
                    <a:pt x="2934183" y="8729700"/>
                  </a:lnTo>
                  <a:lnTo>
                    <a:pt x="2929458" y="8729688"/>
                  </a:lnTo>
                  <a:close/>
                  <a:moveTo>
                    <a:pt x="2929407" y="8748738"/>
                  </a:moveTo>
                  <a:lnTo>
                    <a:pt x="2934157" y="8748750"/>
                  </a:lnTo>
                  <a:lnTo>
                    <a:pt x="2938907" y="8748754"/>
                  </a:lnTo>
                  <a:cubicBezTo>
                    <a:pt x="4562030" y="8748754"/>
                    <a:pt x="5877814" y="7432967"/>
                    <a:pt x="5877814" y="5809844"/>
                  </a:cubicBezTo>
                  <a:lnTo>
                    <a:pt x="5877814" y="2938894"/>
                  </a:lnTo>
                  <a:cubicBezTo>
                    <a:pt x="5877814" y="1315796"/>
                    <a:pt x="4562030" y="0"/>
                    <a:pt x="2938907" y="0"/>
                  </a:cubicBezTo>
                  <a:cubicBezTo>
                    <a:pt x="1315796" y="0"/>
                    <a:pt x="0" y="1315796"/>
                    <a:pt x="0" y="2938894"/>
                  </a:cubicBezTo>
                  <a:lnTo>
                    <a:pt x="0" y="5809844"/>
                  </a:lnTo>
                  <a:cubicBezTo>
                    <a:pt x="0" y="7429716"/>
                    <a:pt x="1310538" y="8743489"/>
                    <a:pt x="2929407" y="8748738"/>
                  </a:cubicBezTo>
                  <a:close/>
                </a:path>
              </a:pathLst>
            </a:custGeom>
            <a:solidFill>
              <a:srgbClr val="1E1E1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48" name="Google Shape;148;p19"/>
          <p:cNvSpPr/>
          <p:nvPr/>
        </p:nvSpPr>
        <p:spPr>
          <a:xfrm rot="-840791">
            <a:off x="-456853" y="646860"/>
            <a:ext cx="3657600" cy="279776"/>
          </a:xfrm>
          <a:custGeom>
            <a:rect b="b" l="l" r="r" t="t"/>
            <a:pathLst>
              <a:path extrusionOk="0" h="559551" w="7315200">
                <a:moveTo>
                  <a:pt x="0" y="0"/>
                </a:moveTo>
                <a:lnTo>
                  <a:pt x="7315200" y="0"/>
                </a:lnTo>
                <a:lnTo>
                  <a:pt x="7315200" y="559552"/>
                </a:lnTo>
                <a:lnTo>
                  <a:pt x="0" y="559552"/>
                </a:lnTo>
                <a:lnTo>
                  <a:pt x="0" y="0"/>
                </a:lnTo>
                <a:close/>
              </a:path>
            </a:pathLst>
          </a:custGeom>
          <a:blipFill rotWithShape="1">
            <a:blip r:embed="rId4">
              <a:alphaModFix/>
            </a:blip>
            <a:stretch>
              <a:fillRect b="0" l="0" r="0" t="0"/>
            </a:stretch>
          </a:blipFill>
          <a:ln>
            <a:noFill/>
          </a:ln>
        </p:spPr>
      </p:sp>
      <p:sp>
        <p:nvSpPr>
          <p:cNvPr id="149" name="Google Shape;149;p19"/>
          <p:cNvSpPr/>
          <p:nvPr/>
        </p:nvSpPr>
        <p:spPr>
          <a:xfrm rot="10800000">
            <a:off x="233190" y="2206631"/>
            <a:ext cx="1857635" cy="371527"/>
          </a:xfrm>
          <a:custGeom>
            <a:rect b="b" l="l" r="r" t="t"/>
            <a:pathLst>
              <a:path extrusionOk="0" h="743054" w="3715270">
                <a:moveTo>
                  <a:pt x="0" y="0"/>
                </a:moveTo>
                <a:lnTo>
                  <a:pt x="3715271" y="0"/>
                </a:lnTo>
                <a:lnTo>
                  <a:pt x="3715271" y="743054"/>
                </a:lnTo>
                <a:lnTo>
                  <a:pt x="0" y="743054"/>
                </a:lnTo>
                <a:lnTo>
                  <a:pt x="0" y="0"/>
                </a:lnTo>
                <a:close/>
              </a:path>
            </a:pathLst>
          </a:custGeom>
          <a:blipFill rotWithShape="1">
            <a:blip r:embed="rId5">
              <a:alphaModFix amt="18000"/>
            </a:blip>
            <a:stretch>
              <a:fillRect b="0" l="0" r="0" t="0"/>
            </a:stretch>
          </a:blipFill>
          <a:ln>
            <a:noFill/>
          </a:ln>
        </p:spPr>
      </p:sp>
      <p:sp>
        <p:nvSpPr>
          <p:cNvPr id="150" name="Google Shape;150;p19"/>
          <p:cNvSpPr/>
          <p:nvPr/>
        </p:nvSpPr>
        <p:spPr>
          <a:xfrm rot="10800000">
            <a:off x="3399782" y="2206631"/>
            <a:ext cx="1857635" cy="371527"/>
          </a:xfrm>
          <a:custGeom>
            <a:rect b="b" l="l" r="r" t="t"/>
            <a:pathLst>
              <a:path extrusionOk="0" h="743054" w="3715270">
                <a:moveTo>
                  <a:pt x="0" y="0"/>
                </a:moveTo>
                <a:lnTo>
                  <a:pt x="3715270" y="0"/>
                </a:lnTo>
                <a:lnTo>
                  <a:pt x="3715270" y="743054"/>
                </a:lnTo>
                <a:lnTo>
                  <a:pt x="0" y="743054"/>
                </a:lnTo>
                <a:lnTo>
                  <a:pt x="0" y="0"/>
                </a:lnTo>
                <a:close/>
              </a:path>
            </a:pathLst>
          </a:custGeom>
          <a:blipFill rotWithShape="1">
            <a:blip r:embed="rId5">
              <a:alphaModFix amt="18000"/>
            </a:blip>
            <a:stretch>
              <a:fillRect b="0" l="0" r="0" t="0"/>
            </a:stretch>
          </a:blipFill>
          <a:ln>
            <a:noFill/>
          </a:ln>
        </p:spPr>
      </p:sp>
      <p:sp>
        <p:nvSpPr>
          <p:cNvPr id="151" name="Google Shape;151;p19"/>
          <p:cNvSpPr txBox="1"/>
          <p:nvPr/>
        </p:nvSpPr>
        <p:spPr>
          <a:xfrm>
            <a:off x="306845" y="681038"/>
            <a:ext cx="5024228" cy="667493"/>
          </a:xfrm>
          <a:prstGeom prst="rect">
            <a:avLst/>
          </a:prstGeom>
          <a:noFill/>
          <a:ln>
            <a:noFill/>
          </a:ln>
        </p:spPr>
        <p:txBody>
          <a:bodyPr anchorCtr="0" anchor="t" bIns="0" lIns="0" spcFirstLastPara="1" rIns="0" wrap="square" tIns="0">
            <a:spAutoFit/>
          </a:bodyPr>
          <a:lstStyle/>
          <a:p>
            <a:pPr indent="0" lvl="0" marL="0" marR="0" rtl="0" algn="l">
              <a:lnSpc>
                <a:spcPct val="87000"/>
              </a:lnSpc>
              <a:spcBef>
                <a:spcPts val="0"/>
              </a:spcBef>
              <a:spcAft>
                <a:spcPts val="0"/>
              </a:spcAft>
              <a:buNone/>
            </a:pPr>
            <a:r>
              <a:rPr b="1" i="0" lang="en" sz="5500" u="none" cap="none" strike="noStrike">
                <a:solidFill>
                  <a:srgbClr val="FFFFFF"/>
                </a:solidFill>
                <a:latin typeface="Inter"/>
                <a:ea typeface="Inter"/>
                <a:cs typeface="Inter"/>
                <a:sym typeface="Inter"/>
              </a:rPr>
              <a:t>Design Patterns</a:t>
            </a:r>
            <a:endParaRPr sz="700"/>
          </a:p>
        </p:txBody>
      </p:sp>
      <p:sp>
        <p:nvSpPr>
          <p:cNvPr id="152" name="Google Shape;152;p19"/>
          <p:cNvSpPr txBox="1"/>
          <p:nvPr/>
        </p:nvSpPr>
        <p:spPr>
          <a:xfrm>
            <a:off x="514350" y="2318385"/>
            <a:ext cx="1295315" cy="195644"/>
          </a:xfrm>
          <a:prstGeom prst="rect">
            <a:avLst/>
          </a:prstGeom>
          <a:noFill/>
          <a:ln>
            <a:noFill/>
          </a:ln>
        </p:spPr>
        <p:txBody>
          <a:bodyPr anchorCtr="0" anchor="t" bIns="0" lIns="0" spcFirstLastPara="1" rIns="0" wrap="square" tIns="0">
            <a:spAutoFit/>
          </a:bodyPr>
          <a:lstStyle/>
          <a:p>
            <a:pPr indent="0" lvl="0" marL="0" marR="0" rtl="0" algn="l">
              <a:lnSpc>
                <a:spcPct val="86995"/>
              </a:lnSpc>
              <a:spcBef>
                <a:spcPts val="0"/>
              </a:spcBef>
              <a:spcAft>
                <a:spcPts val="0"/>
              </a:spcAft>
              <a:buNone/>
            </a:pPr>
            <a:r>
              <a:rPr b="0" i="0" lang="en" sz="1600" u="none" cap="none" strike="noStrike">
                <a:solidFill>
                  <a:srgbClr val="FFFFFF"/>
                </a:solidFill>
                <a:latin typeface="Inter"/>
                <a:ea typeface="Inter"/>
                <a:cs typeface="Inter"/>
                <a:sym typeface="Inter"/>
              </a:rPr>
              <a:t>Facade</a:t>
            </a:r>
            <a:endParaRPr sz="700"/>
          </a:p>
        </p:txBody>
      </p:sp>
      <p:sp>
        <p:nvSpPr>
          <p:cNvPr id="153" name="Google Shape;153;p19"/>
          <p:cNvSpPr txBox="1"/>
          <p:nvPr/>
        </p:nvSpPr>
        <p:spPr>
          <a:xfrm>
            <a:off x="3680943" y="2318385"/>
            <a:ext cx="1295315" cy="195644"/>
          </a:xfrm>
          <a:prstGeom prst="rect">
            <a:avLst/>
          </a:prstGeom>
          <a:noFill/>
          <a:ln>
            <a:noFill/>
          </a:ln>
        </p:spPr>
        <p:txBody>
          <a:bodyPr anchorCtr="0" anchor="t" bIns="0" lIns="0" spcFirstLastPara="1" rIns="0" wrap="square" tIns="0">
            <a:spAutoFit/>
          </a:bodyPr>
          <a:lstStyle/>
          <a:p>
            <a:pPr indent="0" lvl="0" marL="0" marR="0" rtl="0" algn="l">
              <a:lnSpc>
                <a:spcPct val="86995"/>
              </a:lnSpc>
              <a:spcBef>
                <a:spcPts val="0"/>
              </a:spcBef>
              <a:spcAft>
                <a:spcPts val="0"/>
              </a:spcAft>
              <a:buNone/>
            </a:pPr>
            <a:r>
              <a:rPr b="0" i="0" lang="en" sz="1600" u="none" cap="none" strike="noStrike">
                <a:solidFill>
                  <a:srgbClr val="FFFFFF"/>
                </a:solidFill>
                <a:latin typeface="Inter"/>
                <a:ea typeface="Inter"/>
                <a:cs typeface="Inter"/>
                <a:sym typeface="Inter"/>
              </a:rPr>
              <a:t>Builder</a:t>
            </a:r>
            <a:endParaRPr sz="700"/>
          </a:p>
        </p:txBody>
      </p:sp>
      <p:sp>
        <p:nvSpPr>
          <p:cNvPr id="154" name="Google Shape;154;p19"/>
          <p:cNvSpPr txBox="1"/>
          <p:nvPr/>
        </p:nvSpPr>
        <p:spPr>
          <a:xfrm>
            <a:off x="514350" y="2698512"/>
            <a:ext cx="2665845" cy="1545273"/>
          </a:xfrm>
          <a:prstGeom prst="rect">
            <a:avLst/>
          </a:prstGeom>
          <a:noFill/>
          <a:ln>
            <a:noFill/>
          </a:ln>
        </p:spPr>
        <p:txBody>
          <a:bodyPr anchorCtr="0" anchor="t" bIns="0" lIns="0" spcFirstLastPara="1" rIns="0" wrap="square" tIns="0">
            <a:spAutoFit/>
          </a:bodyPr>
          <a:lstStyle/>
          <a:p>
            <a:pPr indent="0" lvl="0" marL="0" marR="0" rtl="0" algn="l">
              <a:lnSpc>
                <a:spcPct val="190040"/>
              </a:lnSpc>
              <a:spcBef>
                <a:spcPts val="0"/>
              </a:spcBef>
              <a:spcAft>
                <a:spcPts val="0"/>
              </a:spcAft>
              <a:buNone/>
            </a:pPr>
            <a:r>
              <a:rPr b="0" i="0" lang="en" sz="1100" u="none" cap="none" strike="noStrike">
                <a:solidFill>
                  <a:srgbClr val="FFFFFF"/>
                </a:solidFill>
                <a:latin typeface="Inter"/>
                <a:ea typeface="Inter"/>
                <a:cs typeface="Inter"/>
                <a:sym typeface="Inter"/>
              </a:rPr>
              <a:t>This structural design pattern provides a simplified and unified interface to a set of interfaces in a subsystem, making it easier to use and understand. This is used in ConsoleIO class using imported java.utils Interfaces.</a:t>
            </a:r>
            <a:endParaRPr sz="700"/>
          </a:p>
        </p:txBody>
      </p:sp>
      <p:sp>
        <p:nvSpPr>
          <p:cNvPr id="155" name="Google Shape;155;p19"/>
          <p:cNvSpPr txBox="1"/>
          <p:nvPr/>
        </p:nvSpPr>
        <p:spPr>
          <a:xfrm>
            <a:off x="3680943" y="2698512"/>
            <a:ext cx="3034121" cy="1807210"/>
          </a:xfrm>
          <a:prstGeom prst="rect">
            <a:avLst/>
          </a:prstGeom>
          <a:noFill/>
          <a:ln>
            <a:noFill/>
          </a:ln>
        </p:spPr>
        <p:txBody>
          <a:bodyPr anchorCtr="0" anchor="t" bIns="0" lIns="0" spcFirstLastPara="1" rIns="0" wrap="square" tIns="0">
            <a:spAutoFit/>
          </a:bodyPr>
          <a:lstStyle/>
          <a:p>
            <a:pPr indent="0" lvl="0" marL="0" marR="0" rtl="0" algn="l">
              <a:lnSpc>
                <a:spcPct val="190040"/>
              </a:lnSpc>
              <a:spcBef>
                <a:spcPts val="0"/>
              </a:spcBef>
              <a:spcAft>
                <a:spcPts val="0"/>
              </a:spcAft>
              <a:buNone/>
            </a:pPr>
            <a:r>
              <a:rPr b="0" i="0" lang="en" sz="1100" u="none" cap="none" strike="noStrike">
                <a:solidFill>
                  <a:srgbClr val="FFFFFF"/>
                </a:solidFill>
                <a:latin typeface="Inter"/>
                <a:ea typeface="Inter"/>
                <a:cs typeface="Inter"/>
                <a:sym typeface="Inter"/>
              </a:rPr>
              <a:t>The creational design pattern separates the construction of a complex object from its representation, allowing the step-by-step creation of different configurations of the object using the same construction process. This is used in initializing and building the agile board. </a:t>
            </a:r>
            <a:endParaRPr sz="700"/>
          </a:p>
        </p:txBody>
      </p:sp>
      <p:grpSp>
        <p:nvGrpSpPr>
          <p:cNvPr id="156" name="Google Shape;156;p19"/>
          <p:cNvGrpSpPr/>
          <p:nvPr/>
        </p:nvGrpSpPr>
        <p:grpSpPr>
          <a:xfrm>
            <a:off x="6953977" y="1567770"/>
            <a:ext cx="1124590" cy="1124590"/>
            <a:chOff x="0" y="0"/>
            <a:chExt cx="812800" cy="812800"/>
          </a:xfrm>
        </p:grpSpPr>
        <p:sp>
          <p:nvSpPr>
            <p:cNvPr id="157" name="Google Shape;157;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52450">
              <a:solidFill>
                <a:srgbClr val="FFFFFF"/>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 name="Google Shape;158;p19"/>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164" name="Google Shape;164;p20"/>
          <p:cNvSpPr/>
          <p:nvPr/>
        </p:nvSpPr>
        <p:spPr>
          <a:xfrm rot="887923">
            <a:off x="6737916" y="-4393650"/>
            <a:ext cx="6988615" cy="7171154"/>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grpSp>
        <p:nvGrpSpPr>
          <p:cNvPr id="165" name="Google Shape;165;p20"/>
          <p:cNvGrpSpPr/>
          <p:nvPr/>
        </p:nvGrpSpPr>
        <p:grpSpPr>
          <a:xfrm>
            <a:off x="2130047" y="2191434"/>
            <a:ext cx="1466208" cy="1201650"/>
            <a:chOff x="0" y="-19050"/>
            <a:chExt cx="1075555" cy="881486"/>
          </a:xfrm>
        </p:grpSpPr>
        <p:sp>
          <p:nvSpPr>
            <p:cNvPr id="166" name="Google Shape;166;p20"/>
            <p:cNvSpPr/>
            <p:nvPr/>
          </p:nvSpPr>
          <p:spPr>
            <a:xfrm>
              <a:off x="0" y="0"/>
              <a:ext cx="1075555" cy="862436"/>
            </a:xfrm>
            <a:custGeom>
              <a:rect b="b" l="l" r="r" t="t"/>
              <a:pathLst>
                <a:path extrusionOk="0"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 name="Google Shape;167;p20"/>
            <p:cNvSpPr txBox="1"/>
            <p:nvPr/>
          </p:nvSpPr>
          <p:spPr>
            <a:xfrm>
              <a:off x="0" y="-19050"/>
              <a:ext cx="1075555" cy="881486"/>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8" name="Google Shape;168;p20"/>
          <p:cNvGrpSpPr/>
          <p:nvPr/>
        </p:nvGrpSpPr>
        <p:grpSpPr>
          <a:xfrm>
            <a:off x="2130047" y="3421832"/>
            <a:ext cx="1466208" cy="449525"/>
            <a:chOff x="0" y="-19050"/>
            <a:chExt cx="1075555" cy="329755"/>
          </a:xfrm>
        </p:grpSpPr>
        <p:sp>
          <p:nvSpPr>
            <p:cNvPr id="169" name="Google Shape;169;p20"/>
            <p:cNvSpPr/>
            <p:nvPr/>
          </p:nvSpPr>
          <p:spPr>
            <a:xfrm>
              <a:off x="0" y="0"/>
              <a:ext cx="1075555" cy="310705"/>
            </a:xfrm>
            <a:custGeom>
              <a:rect b="b" l="l" r="r" t="t"/>
              <a:pathLst>
                <a:path extrusionOk="0"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20"/>
            <p:cNvSpPr txBox="1"/>
            <p:nvPr/>
          </p:nvSpPr>
          <p:spPr>
            <a:xfrm>
              <a:off x="0" y="-19050"/>
              <a:ext cx="1075555" cy="329755"/>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 name="Google Shape;171;p20"/>
          <p:cNvGrpSpPr/>
          <p:nvPr/>
        </p:nvGrpSpPr>
        <p:grpSpPr>
          <a:xfrm>
            <a:off x="4535366" y="2614990"/>
            <a:ext cx="1466207" cy="1201650"/>
            <a:chOff x="0" y="-19050"/>
            <a:chExt cx="1075555" cy="881486"/>
          </a:xfrm>
        </p:grpSpPr>
        <p:sp>
          <p:nvSpPr>
            <p:cNvPr id="172" name="Google Shape;172;p20"/>
            <p:cNvSpPr/>
            <p:nvPr/>
          </p:nvSpPr>
          <p:spPr>
            <a:xfrm>
              <a:off x="0" y="0"/>
              <a:ext cx="1075555" cy="862436"/>
            </a:xfrm>
            <a:custGeom>
              <a:rect b="b" l="l" r="r" t="t"/>
              <a:pathLst>
                <a:path extrusionOk="0"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3" name="Google Shape;173;p20"/>
            <p:cNvSpPr txBox="1"/>
            <p:nvPr/>
          </p:nvSpPr>
          <p:spPr>
            <a:xfrm>
              <a:off x="0" y="-19050"/>
              <a:ext cx="1075555" cy="881486"/>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 name="Google Shape;174;p20"/>
          <p:cNvGrpSpPr/>
          <p:nvPr/>
        </p:nvGrpSpPr>
        <p:grpSpPr>
          <a:xfrm>
            <a:off x="4535366" y="3845388"/>
            <a:ext cx="1466207" cy="449525"/>
            <a:chOff x="0" y="-19050"/>
            <a:chExt cx="1075555" cy="329755"/>
          </a:xfrm>
        </p:grpSpPr>
        <p:sp>
          <p:nvSpPr>
            <p:cNvPr id="175" name="Google Shape;175;p20"/>
            <p:cNvSpPr/>
            <p:nvPr/>
          </p:nvSpPr>
          <p:spPr>
            <a:xfrm>
              <a:off x="0" y="0"/>
              <a:ext cx="1075555" cy="310705"/>
            </a:xfrm>
            <a:custGeom>
              <a:rect b="b" l="l" r="r" t="t"/>
              <a:pathLst>
                <a:path extrusionOk="0"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6" name="Google Shape;176;p20"/>
            <p:cNvSpPr txBox="1"/>
            <p:nvPr/>
          </p:nvSpPr>
          <p:spPr>
            <a:xfrm>
              <a:off x="0" y="-19050"/>
              <a:ext cx="1075555" cy="329755"/>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 name="Google Shape;177;p20"/>
          <p:cNvGrpSpPr/>
          <p:nvPr/>
        </p:nvGrpSpPr>
        <p:grpSpPr>
          <a:xfrm>
            <a:off x="6523156" y="1822300"/>
            <a:ext cx="1466207" cy="1201650"/>
            <a:chOff x="0" y="-19050"/>
            <a:chExt cx="1075555" cy="881486"/>
          </a:xfrm>
        </p:grpSpPr>
        <p:sp>
          <p:nvSpPr>
            <p:cNvPr id="178" name="Google Shape;178;p20"/>
            <p:cNvSpPr/>
            <p:nvPr/>
          </p:nvSpPr>
          <p:spPr>
            <a:xfrm>
              <a:off x="0" y="0"/>
              <a:ext cx="1075555" cy="862436"/>
            </a:xfrm>
            <a:custGeom>
              <a:rect b="b" l="l" r="r" t="t"/>
              <a:pathLst>
                <a:path extrusionOk="0"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9" name="Google Shape;179;p20"/>
            <p:cNvSpPr txBox="1"/>
            <p:nvPr/>
          </p:nvSpPr>
          <p:spPr>
            <a:xfrm>
              <a:off x="0" y="-19050"/>
              <a:ext cx="1075555" cy="881486"/>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 name="Google Shape;180;p20"/>
          <p:cNvGrpSpPr/>
          <p:nvPr/>
        </p:nvGrpSpPr>
        <p:grpSpPr>
          <a:xfrm>
            <a:off x="6523156" y="3052698"/>
            <a:ext cx="1466207" cy="449525"/>
            <a:chOff x="0" y="-19050"/>
            <a:chExt cx="1075555" cy="329755"/>
          </a:xfrm>
        </p:grpSpPr>
        <p:sp>
          <p:nvSpPr>
            <p:cNvPr id="181" name="Google Shape;181;p20"/>
            <p:cNvSpPr/>
            <p:nvPr/>
          </p:nvSpPr>
          <p:spPr>
            <a:xfrm>
              <a:off x="0" y="0"/>
              <a:ext cx="1075555" cy="310705"/>
            </a:xfrm>
            <a:custGeom>
              <a:rect b="b" l="l" r="r" t="t"/>
              <a:pathLst>
                <a:path extrusionOk="0"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2" name="Google Shape;182;p20"/>
            <p:cNvSpPr txBox="1"/>
            <p:nvPr/>
          </p:nvSpPr>
          <p:spPr>
            <a:xfrm>
              <a:off x="0" y="-19050"/>
              <a:ext cx="1075555" cy="329755"/>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3" name="Google Shape;183;p20"/>
          <p:cNvSpPr/>
          <p:nvPr/>
        </p:nvSpPr>
        <p:spPr>
          <a:xfrm rot="-1885381">
            <a:off x="6079063" y="3816640"/>
            <a:ext cx="888187" cy="250913"/>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184" name="Google Shape;184;p20"/>
          <p:cNvSpPr txBox="1"/>
          <p:nvPr/>
        </p:nvSpPr>
        <p:spPr>
          <a:xfrm>
            <a:off x="769444" y="621494"/>
            <a:ext cx="4882577" cy="545561"/>
          </a:xfrm>
          <a:prstGeom prst="rect">
            <a:avLst/>
          </a:prstGeom>
          <a:noFill/>
          <a:ln>
            <a:noFill/>
          </a:ln>
        </p:spPr>
        <p:txBody>
          <a:bodyPr anchorCtr="0" anchor="t" bIns="0" lIns="0" spcFirstLastPara="1" rIns="0" wrap="square" tIns="0">
            <a:spAutoFit/>
          </a:bodyPr>
          <a:lstStyle/>
          <a:p>
            <a:pPr indent="0" lvl="0" marL="0" marR="0" rtl="0" algn="ctr">
              <a:lnSpc>
                <a:spcPct val="138013"/>
              </a:lnSpc>
              <a:spcBef>
                <a:spcPts val="0"/>
              </a:spcBef>
              <a:spcAft>
                <a:spcPts val="0"/>
              </a:spcAft>
              <a:buNone/>
            </a:pPr>
            <a:r>
              <a:rPr b="1" i="0" lang="en" sz="3200" u="none" cap="none" strike="noStrike">
                <a:solidFill>
                  <a:srgbClr val="231F20"/>
                </a:solidFill>
                <a:latin typeface="Oswald"/>
                <a:ea typeface="Oswald"/>
                <a:cs typeface="Oswald"/>
                <a:sym typeface="Oswald"/>
              </a:rPr>
              <a:t>FUTURE IMPROVEMENTS</a:t>
            </a:r>
            <a:endParaRPr sz="700"/>
          </a:p>
        </p:txBody>
      </p:sp>
      <p:sp>
        <p:nvSpPr>
          <p:cNvPr id="185" name="Google Shape;185;p20"/>
          <p:cNvSpPr txBox="1"/>
          <p:nvPr/>
        </p:nvSpPr>
        <p:spPr>
          <a:xfrm>
            <a:off x="2224005" y="3532673"/>
            <a:ext cx="1278292" cy="229424"/>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pPr>
            <a:r>
              <a:rPr b="0" i="0" lang="en" sz="1400" u="none" cap="none" strike="noStrike">
                <a:solidFill>
                  <a:srgbClr val="231F20"/>
                </a:solidFill>
                <a:latin typeface="Oswald"/>
                <a:ea typeface="Oswald"/>
                <a:cs typeface="Oswald"/>
                <a:sym typeface="Oswald"/>
              </a:rPr>
              <a:t>GUI</a:t>
            </a:r>
            <a:endParaRPr sz="700"/>
          </a:p>
        </p:txBody>
      </p:sp>
      <p:sp>
        <p:nvSpPr>
          <p:cNvPr id="186" name="Google Shape;186;p20"/>
          <p:cNvSpPr txBox="1"/>
          <p:nvPr/>
        </p:nvSpPr>
        <p:spPr>
          <a:xfrm>
            <a:off x="2235102" y="2301673"/>
            <a:ext cx="1267195" cy="57966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800" u="none" cap="none" strike="noStrike">
                <a:solidFill>
                  <a:srgbClr val="100F0D"/>
                </a:solidFill>
                <a:latin typeface="Montserrat Light"/>
                <a:ea typeface="Montserrat Light"/>
                <a:cs typeface="Montserrat Light"/>
                <a:sym typeface="Montserrat Light"/>
              </a:rPr>
              <a:t>Add a GUI for easy use and visualization of application compared to a CLI</a:t>
            </a:r>
            <a:endParaRPr sz="700"/>
          </a:p>
        </p:txBody>
      </p:sp>
      <p:sp>
        <p:nvSpPr>
          <p:cNvPr id="187" name="Google Shape;187;p20"/>
          <p:cNvSpPr txBox="1"/>
          <p:nvPr/>
        </p:nvSpPr>
        <p:spPr>
          <a:xfrm>
            <a:off x="4629324" y="3956229"/>
            <a:ext cx="1278292" cy="229424"/>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pPr>
            <a:r>
              <a:rPr b="0" i="0" lang="en" sz="1400" u="none" cap="none" strike="noStrike">
                <a:solidFill>
                  <a:srgbClr val="231F20"/>
                </a:solidFill>
                <a:latin typeface="Oswald"/>
                <a:ea typeface="Oswald"/>
                <a:cs typeface="Oswald"/>
                <a:sym typeface="Oswald"/>
              </a:rPr>
              <a:t>DATABASE</a:t>
            </a:r>
            <a:endParaRPr sz="700"/>
          </a:p>
        </p:txBody>
      </p:sp>
      <p:sp>
        <p:nvSpPr>
          <p:cNvPr id="188" name="Google Shape;188;p20"/>
          <p:cNvSpPr txBox="1"/>
          <p:nvPr/>
        </p:nvSpPr>
        <p:spPr>
          <a:xfrm>
            <a:off x="4640422" y="2725228"/>
            <a:ext cx="1267195" cy="7251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800" u="none" cap="none" strike="noStrike">
                <a:solidFill>
                  <a:srgbClr val="100F0D"/>
                </a:solidFill>
                <a:latin typeface="Montserrat Light"/>
                <a:ea typeface="Montserrat Light"/>
                <a:cs typeface="Montserrat Light"/>
                <a:sym typeface="Montserrat Light"/>
              </a:rPr>
              <a:t>Upgrade project to make use of a  RDB and ORM framework to store accounts and tasks data</a:t>
            </a:r>
            <a:endParaRPr sz="700"/>
          </a:p>
        </p:txBody>
      </p:sp>
      <p:sp>
        <p:nvSpPr>
          <p:cNvPr id="189" name="Google Shape;189;p20"/>
          <p:cNvSpPr txBox="1"/>
          <p:nvPr/>
        </p:nvSpPr>
        <p:spPr>
          <a:xfrm>
            <a:off x="6617114" y="3163538"/>
            <a:ext cx="1278291" cy="229424"/>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pPr>
            <a:r>
              <a:rPr b="0" i="0" lang="en" sz="1400" u="none" cap="none" strike="noStrike">
                <a:solidFill>
                  <a:srgbClr val="231F20"/>
                </a:solidFill>
                <a:latin typeface="Oswald"/>
                <a:ea typeface="Oswald"/>
                <a:cs typeface="Oswald"/>
                <a:sym typeface="Oswald"/>
              </a:rPr>
              <a:t>BACKEND</a:t>
            </a:r>
            <a:endParaRPr sz="700"/>
          </a:p>
        </p:txBody>
      </p:sp>
      <p:sp>
        <p:nvSpPr>
          <p:cNvPr id="190" name="Google Shape;190;p20"/>
          <p:cNvSpPr txBox="1"/>
          <p:nvPr/>
        </p:nvSpPr>
        <p:spPr>
          <a:xfrm>
            <a:off x="6628211" y="1932538"/>
            <a:ext cx="1267194" cy="57966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800" u="none" cap="none" strike="noStrike">
                <a:solidFill>
                  <a:srgbClr val="100F0D"/>
                </a:solidFill>
                <a:latin typeface="Montserrat Light"/>
                <a:ea typeface="Montserrat Light"/>
                <a:cs typeface="Montserrat Light"/>
                <a:sym typeface="Montserrat Light"/>
              </a:rPr>
              <a:t>Add backend controller to create new user accounts for different type of roles</a:t>
            </a:r>
            <a:endParaRPr sz="700"/>
          </a:p>
        </p:txBody>
      </p:sp>
      <p:sp>
        <p:nvSpPr>
          <p:cNvPr id="191" name="Google Shape;191;p20"/>
          <p:cNvSpPr/>
          <p:nvPr/>
        </p:nvSpPr>
        <p:spPr>
          <a:xfrm flipH="1" rot="-8970905">
            <a:off x="3668696" y="3624271"/>
            <a:ext cx="888188" cy="250913"/>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192" name="Google Shape;192;p20"/>
          <p:cNvSpPr txBox="1"/>
          <p:nvPr/>
        </p:nvSpPr>
        <p:spPr>
          <a:xfrm>
            <a:off x="918143" y="1422037"/>
            <a:ext cx="4093954" cy="567547"/>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0" i="0" lang="en" sz="1100" u="none" cap="none" strike="noStrike">
                <a:solidFill>
                  <a:srgbClr val="100F0D"/>
                </a:solidFill>
                <a:latin typeface="Montserrat Light"/>
                <a:ea typeface="Montserrat Light"/>
                <a:cs typeface="Montserrat Light"/>
                <a:sym typeface="Montserrat Light"/>
              </a:rPr>
              <a:t>These are planned or potential future improvements showing our commitment to continuous improvement and staying aligned with evolving Agile practices</a:t>
            </a:r>
            <a:endParaRPr sz="700"/>
          </a:p>
        </p:txBody>
      </p:sp>
      <p:sp>
        <p:nvSpPr>
          <p:cNvPr id="193" name="Google Shape;193;p20"/>
          <p:cNvSpPr/>
          <p:nvPr/>
        </p:nvSpPr>
        <p:spPr>
          <a:xfrm rot="887923">
            <a:off x="-2776452" y="2219444"/>
            <a:ext cx="6988615" cy="7171154"/>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197" name="Shape 197"/>
        <p:cNvGrpSpPr/>
        <p:nvPr/>
      </p:nvGrpSpPr>
      <p:grpSpPr>
        <a:xfrm>
          <a:off x="0" y="0"/>
          <a:ext cx="0" cy="0"/>
          <a:chOff x="0" y="0"/>
          <a:chExt cx="0" cy="0"/>
        </a:xfrm>
      </p:grpSpPr>
      <p:pic>
        <p:nvPicPr>
          <p:cNvPr id="198" name="Google Shape;198;p21"/>
          <p:cNvPicPr preferRelativeResize="0"/>
          <p:nvPr/>
        </p:nvPicPr>
        <p:blipFill rotWithShape="1">
          <a:blip r:embed="rId3">
            <a:alphaModFix/>
          </a:blip>
          <a:srcRect b="6393" l="0" r="0" t="61884"/>
          <a:stretch/>
        </p:blipFill>
        <p:spPr>
          <a:xfrm>
            <a:off x="0" y="0"/>
            <a:ext cx="9144000" cy="1932463"/>
          </a:xfrm>
          <a:prstGeom prst="rect">
            <a:avLst/>
          </a:prstGeom>
          <a:noFill/>
          <a:ln>
            <a:noFill/>
          </a:ln>
        </p:spPr>
      </p:pic>
      <p:sp>
        <p:nvSpPr>
          <p:cNvPr id="199" name="Google Shape;199;p21"/>
          <p:cNvSpPr txBox="1"/>
          <p:nvPr/>
        </p:nvSpPr>
        <p:spPr>
          <a:xfrm>
            <a:off x="514350" y="2289966"/>
            <a:ext cx="2407675" cy="463556"/>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 sz="2400" u="none" cap="none" strike="noStrike">
                <a:solidFill>
                  <a:srgbClr val="FFFFFF"/>
                </a:solidFill>
                <a:latin typeface="Arial"/>
                <a:ea typeface="Arial"/>
                <a:cs typeface="Arial"/>
                <a:sym typeface="Arial"/>
              </a:rPr>
              <a:t>QUESTIONS</a:t>
            </a:r>
            <a:endParaRPr sz="700"/>
          </a:p>
        </p:txBody>
      </p:sp>
      <p:sp>
        <p:nvSpPr>
          <p:cNvPr id="200" name="Google Shape;200;p21"/>
          <p:cNvSpPr txBox="1"/>
          <p:nvPr/>
        </p:nvSpPr>
        <p:spPr>
          <a:xfrm>
            <a:off x="514350" y="3112633"/>
            <a:ext cx="4311921" cy="444954"/>
          </a:xfrm>
          <a:prstGeom prst="rect">
            <a:avLst/>
          </a:prstGeom>
          <a:noFill/>
          <a:ln>
            <a:noFill/>
          </a:ln>
        </p:spPr>
        <p:txBody>
          <a:bodyPr anchorCtr="0" anchor="t" bIns="0" lIns="0" spcFirstLastPara="1" rIns="0" wrap="square" tIns="0">
            <a:spAutoFit/>
          </a:bodyPr>
          <a:lstStyle/>
          <a:p>
            <a:pPr indent="0" lvl="0" marL="0" marR="0" rtl="0" algn="l">
              <a:lnSpc>
                <a:spcPct val="139975"/>
              </a:lnSpc>
              <a:spcBef>
                <a:spcPts val="0"/>
              </a:spcBef>
              <a:spcAft>
                <a:spcPts val="0"/>
              </a:spcAft>
              <a:buNone/>
            </a:pPr>
            <a:r>
              <a:rPr b="0" i="0" lang="en" sz="1200" u="none" cap="none" strike="noStrike">
                <a:solidFill>
                  <a:srgbClr val="FFFFFF"/>
                </a:solidFill>
                <a:latin typeface="Arial"/>
                <a:ea typeface="Arial"/>
                <a:cs typeface="Arial"/>
                <a:sym typeface="Arial"/>
              </a:rPr>
              <a:t>The floor is open to any questions, challenges, or ideas you would to suggest</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